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65" r:id="rId5"/>
    <p:sldId id="266" r:id="rId6"/>
    <p:sldId id="267" r:id="rId7"/>
    <p:sldId id="258" r:id="rId8"/>
    <p:sldId id="259" r:id="rId9"/>
    <p:sldId id="260" r:id="rId10"/>
    <p:sldId id="261" r:id="rId11"/>
    <p:sldId id="271" r:id="rId12"/>
    <p:sldId id="272" r:id="rId13"/>
    <p:sldId id="273" r:id="rId14"/>
    <p:sldId id="268" r:id="rId15"/>
    <p:sldId id="274" r:id="rId16"/>
    <p:sldId id="269" r:id="rId17"/>
    <p:sldId id="270" r:id="rId18"/>
    <p:sldId id="26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11B89C-AEDA-46BE-B649-4B28F3125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C176F97-AA40-48DB-AE48-DCA362B257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8F020C-5185-47BC-B802-CE59C835F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823A11-15B5-4687-B98E-25C22D393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652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2C06CF-38E8-436A-9846-7A927A988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C1469BC-3F39-47CD-94D4-594BCBC0E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63B7FB-02BD-4DF2-9DD1-537956A66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8A4-1AD1-42EF-AEE1-21F4A10A8581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FD7EA8-90D3-47F5-A2A2-7ED9F7729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12E855-DA42-4157-9B05-085F24C5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18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48AF138-5567-475D-8D22-7DED701C7D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1D8929F-5B06-4C8A-A154-B5D128710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A5EF5D-1CF1-4652-B8A1-5B607B681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8A4-1AD1-42EF-AEE1-21F4A10A8581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A3C184-4C32-4679-8BD0-6437E13D6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60BEF3-6029-41A8-8257-439C43D9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983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E697D8-7EAC-4C01-BA87-EB10E89B8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14F48D-A397-4396-A448-B006A3070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CFDE2F-E049-4790-B5EA-7E701E5B2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8A4-1AD1-42EF-AEE1-21F4A10A8581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4548EF-A207-4C4E-BD9C-947F4297F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02AABC-351E-48B8-A84E-C7ED135A4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6222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D1E15E-9EEE-47EA-8E6E-0D43B4952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FA7420-CE6C-467A-B7F0-1B10CB0C0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2352F8-62E5-40C1-9D8F-9D854CE91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8A4-1AD1-42EF-AEE1-21F4A10A8581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7994E-30B0-4EE3-B275-23030A61A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DD170-8E89-4599-B425-9498DCCF5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8340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2F574A-7F2C-4D20-BE25-3760B5532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D6CB18-3EBD-4950-B61C-4E89C8FF1A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4A60F0-7B3D-4F89-AE89-3B3131763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E8A2829-4531-4A4E-A34F-CE73810BD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8A4-1AD1-42EF-AEE1-21F4A10A8581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7908D1B-29CC-44AB-96A1-527E62709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972BFD-16D4-443C-8D9B-2944019E4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7001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C3C714-0D64-41A3-8C54-E412A5345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C33F60-7145-45F4-AE82-18016CAD8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56C8844-C120-468A-8F63-F322589E27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98D4829-EE80-4CC4-97B4-C1CC85C4EF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079AE8C-C24B-4E19-8FAF-7BA586E85A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5BB540F-FA88-4932-AEFD-4127E25F3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8A4-1AD1-42EF-AEE1-21F4A10A8581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011A8A8-A13A-4166-B578-284782BFA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B85679A-5696-4591-8111-F3DB10A1D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437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2F524B-C28C-4406-AF67-753CAC6E4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63C377-64DB-448E-91E7-D9DFE1059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8A4-1AD1-42EF-AEE1-21F4A10A8581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66518C2-859E-4F94-8D8D-6F601FF8F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AA62A69-BF1B-423F-A696-ADB65ED80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196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FA417BD-9484-4576-9615-642411431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8A4-1AD1-42EF-AEE1-21F4A10A8581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F6E3267-FB3B-4BED-AA03-0248322A3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EB290EF-BCAA-4CCD-9B4C-FE19833D8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670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BC0009-6ED9-411D-B30E-390EC2D55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09EA96-E45A-46F2-B29D-4172C5482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ED108E-B48E-44B7-9653-AF4A88C9BA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DBBB2F-77C1-4F08-A00F-F9F20A435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8A4-1AD1-42EF-AEE1-21F4A10A8581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BEE950-4488-4AF3-B4E1-8AD68AF4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760A868-B6CF-44E7-B391-014733A0F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7184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E6FC1C-06F9-4050-B0F6-2019C4D97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0DB224A-EF8F-42B1-BCA5-75B0C24540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3780DCF-1033-49ED-9AB5-F9CE3DDAFA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E8F69B-2C4B-4BBC-B539-E300B6145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8A4-1AD1-42EF-AEE1-21F4A10A8581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7FB10B-F716-4BDA-9F52-79B3B0F80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C442A2-E3BB-4872-959C-2D88BAC30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0762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E295F47-FCA5-440A-85CE-3B61DEED9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E9958A-A195-48C5-889A-3E6843D3F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31A46A-8795-4F94-AAE3-B8FF949BD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D48A4-1AD1-42EF-AEE1-21F4A10A8581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080764-4731-43C8-9747-1D7ED2B2B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A89567-F200-4F74-9B2B-A793AD8E35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0C56A-2338-4B70-933B-56F41D73BD7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26" name="Picture 2" descr="https://img.sj33.cn/uploads/allimg/201401/7-1401291FTUW.png">
            <a:extLst>
              <a:ext uri="{FF2B5EF4-FFF2-40B4-BE49-F238E27FC236}">
                <a16:creationId xmlns:a16="http://schemas.microsoft.com/office/drawing/2014/main" id="{DA8EB42D-2D39-43F9-B2DB-3658A72A45BB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t="29491" r="4468" b="32532"/>
          <a:stretch/>
        </p:blipFill>
        <p:spPr bwMode="auto">
          <a:xfrm>
            <a:off x="8989320" y="305377"/>
            <a:ext cx="2823989" cy="904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721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73616E-AFBE-4DCE-BB5C-D51613BCFA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03D4CE-A03B-4FD7-A3C9-9945D3DC13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C0D6051-0E50-4493-95C8-C7F378226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2735"/>
            <a:ext cx="12192000" cy="3935938"/>
          </a:xfrm>
          <a:prstGeom prst="rect">
            <a:avLst/>
          </a:prstGeom>
        </p:spPr>
      </p:pic>
      <p:pic>
        <p:nvPicPr>
          <p:cNvPr id="1026" name="Picture 2" descr="北京大学校徽真实意义！不知道校徽何解，你还说什么想北大|校徽|北京大学|北大_新浪新闻">
            <a:extLst>
              <a:ext uri="{FF2B5EF4-FFF2-40B4-BE49-F238E27FC236}">
                <a16:creationId xmlns:a16="http://schemas.microsoft.com/office/drawing/2014/main" id="{96A7F668-DDB8-4E76-9753-21A097511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4977747"/>
            <a:ext cx="4384397" cy="1395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University of Maryland | A Preeminent Public Research University">
            <a:extLst>
              <a:ext uri="{FF2B5EF4-FFF2-40B4-BE49-F238E27FC236}">
                <a16:creationId xmlns:a16="http://schemas.microsoft.com/office/drawing/2014/main" id="{699DE68B-400F-4B2B-9BA2-679BDB397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630" y="5349875"/>
            <a:ext cx="3704894" cy="593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679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B05A1-7175-41EA-B3F1-40228204E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Evaluation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543D4A-2459-476C-BF64-0DB54F529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3F67AA80-D5A3-45F3-A0A9-186121180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851923" cy="482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543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8AAEA5-A762-4030-B34F-17940C635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Comparison 1</a:t>
            </a:r>
            <a:endParaRPr lang="zh-CN" altLang="en-US" dirty="0"/>
          </a:p>
        </p:txBody>
      </p:sp>
      <p:pic>
        <p:nvPicPr>
          <p:cNvPr id="4" name="ground truth-fig5">
            <a:hlinkClick r:id="" action="ppaction://media"/>
            <a:extLst>
              <a:ext uri="{FF2B5EF4-FFF2-40B4-BE49-F238E27FC236}">
                <a16:creationId xmlns:a16="http://schemas.microsoft.com/office/drawing/2014/main" id="{5C677445-277A-40E9-9EC9-27E870A789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2145146"/>
            <a:ext cx="4301909" cy="3592789"/>
          </a:xfrm>
        </p:spPr>
      </p:pic>
      <p:pic>
        <p:nvPicPr>
          <p:cNvPr id="5" name="ours-fig5">
            <a:hlinkClick r:id="" action="ppaction://media"/>
            <a:extLst>
              <a:ext uri="{FF2B5EF4-FFF2-40B4-BE49-F238E27FC236}">
                <a16:creationId xmlns:a16="http://schemas.microsoft.com/office/drawing/2014/main" id="{BBD22D7D-9CBC-4B48-8F22-8B2727B949E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51785" y="2145146"/>
            <a:ext cx="4302015" cy="359278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5FDE52B-87E3-4A31-8432-2003EDB789B7}"/>
              </a:ext>
            </a:extLst>
          </p:cNvPr>
          <p:cNvSpPr txBox="1"/>
          <p:nvPr/>
        </p:nvSpPr>
        <p:spPr>
          <a:xfrm>
            <a:off x="1311484" y="5870850"/>
            <a:ext cx="335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Ground-truth 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D0C7F8-4B4D-4B20-9C05-099EF42A654F}"/>
              </a:ext>
            </a:extLst>
          </p:cNvPr>
          <p:cNvSpPr txBox="1"/>
          <p:nvPr/>
        </p:nvSpPr>
        <p:spPr>
          <a:xfrm>
            <a:off x="7525067" y="5870850"/>
            <a:ext cx="335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Our result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3065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8AAEA5-A762-4030-B34F-17940C635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Comparison 2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5FDE52B-87E3-4A31-8432-2003EDB789B7}"/>
              </a:ext>
            </a:extLst>
          </p:cNvPr>
          <p:cNvSpPr txBox="1"/>
          <p:nvPr/>
        </p:nvSpPr>
        <p:spPr>
          <a:xfrm>
            <a:off x="1311484" y="5870850"/>
            <a:ext cx="335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Ground-truth 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D0C7F8-4B4D-4B20-9C05-099EF42A654F}"/>
              </a:ext>
            </a:extLst>
          </p:cNvPr>
          <p:cNvSpPr txBox="1"/>
          <p:nvPr/>
        </p:nvSpPr>
        <p:spPr>
          <a:xfrm>
            <a:off x="7525067" y="5870850"/>
            <a:ext cx="335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Our result </a:t>
            </a:r>
            <a:endParaRPr lang="zh-CN" altLang="en-US" dirty="0"/>
          </a:p>
        </p:txBody>
      </p:sp>
      <p:pic>
        <p:nvPicPr>
          <p:cNvPr id="12" name="ground truth-fig6">
            <a:hlinkClick r:id="" action="ppaction://media"/>
            <a:extLst>
              <a:ext uri="{FF2B5EF4-FFF2-40B4-BE49-F238E27FC236}">
                <a16:creationId xmlns:a16="http://schemas.microsoft.com/office/drawing/2014/main" id="{67CC7183-3C24-457A-AE46-DA6DECF612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093" y="2145145"/>
            <a:ext cx="4302016" cy="3592790"/>
          </a:xfrm>
          <a:prstGeom prst="rect">
            <a:avLst/>
          </a:prstGeom>
        </p:spPr>
      </p:pic>
      <p:pic>
        <p:nvPicPr>
          <p:cNvPr id="15" name="ours-fig6">
            <a:hlinkClick r:id="" action="ppaction://media"/>
            <a:extLst>
              <a:ext uri="{FF2B5EF4-FFF2-40B4-BE49-F238E27FC236}">
                <a16:creationId xmlns:a16="http://schemas.microsoft.com/office/drawing/2014/main" id="{431A0ECF-B275-40F1-9439-97738A43F8BD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51784" y="2145057"/>
            <a:ext cx="4302015" cy="3592878"/>
          </a:xfrm>
        </p:spPr>
      </p:pic>
    </p:spTree>
    <p:extLst>
      <p:ext uri="{BB962C8B-B14F-4D97-AF65-F5344CB8AC3E}">
        <p14:creationId xmlns:p14="http://schemas.microsoft.com/office/powerpoint/2010/main" val="20132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8AAEA5-A762-4030-B34F-17940C635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Comparison 1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5FDE52B-87E3-4A31-8432-2003EDB789B7}"/>
              </a:ext>
            </a:extLst>
          </p:cNvPr>
          <p:cNvSpPr txBox="1"/>
          <p:nvPr/>
        </p:nvSpPr>
        <p:spPr>
          <a:xfrm>
            <a:off x="1311484" y="5870850"/>
            <a:ext cx="335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Ground-truth 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D0C7F8-4B4D-4B20-9C05-099EF42A654F}"/>
              </a:ext>
            </a:extLst>
          </p:cNvPr>
          <p:cNvSpPr txBox="1"/>
          <p:nvPr/>
        </p:nvSpPr>
        <p:spPr>
          <a:xfrm>
            <a:off x="7525067" y="5870850"/>
            <a:ext cx="335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Our result </a:t>
            </a:r>
            <a:endParaRPr lang="zh-CN" altLang="en-US" dirty="0"/>
          </a:p>
        </p:txBody>
      </p:sp>
      <p:pic>
        <p:nvPicPr>
          <p:cNvPr id="10" name="ground truth-fig7">
            <a:hlinkClick r:id="" action="ppaction://media"/>
            <a:extLst>
              <a:ext uri="{FF2B5EF4-FFF2-40B4-BE49-F238E27FC236}">
                <a16:creationId xmlns:a16="http://schemas.microsoft.com/office/drawing/2014/main" id="{2AD67793-7B88-4694-9120-47B3FB0649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2145146"/>
            <a:ext cx="4302016" cy="3592790"/>
          </a:xfrm>
          <a:prstGeom prst="rect">
            <a:avLst/>
          </a:prstGeom>
        </p:spPr>
      </p:pic>
      <p:pic>
        <p:nvPicPr>
          <p:cNvPr id="13" name="ours-fig7">
            <a:hlinkClick r:id="" action="ppaction://media"/>
            <a:extLst>
              <a:ext uri="{FF2B5EF4-FFF2-40B4-BE49-F238E27FC236}">
                <a16:creationId xmlns:a16="http://schemas.microsoft.com/office/drawing/2014/main" id="{5F54B4FA-252B-4CFE-9339-E3BE6A253CB2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51784" y="2145057"/>
            <a:ext cx="4302016" cy="3592878"/>
          </a:xfrm>
        </p:spPr>
      </p:pic>
    </p:spTree>
    <p:extLst>
      <p:ext uri="{BB962C8B-B14F-4D97-AF65-F5344CB8AC3E}">
        <p14:creationId xmlns:p14="http://schemas.microsoft.com/office/powerpoint/2010/main" val="275842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54C1D2-01F2-4B7F-A8E4-FC8BDA087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User Study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E687C4-C4C8-4DB1-9BDB-9E812303C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BC7D20E-24FE-433E-B80C-8D89BCB39D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52"/>
          <a:stretch/>
        </p:blipFill>
        <p:spPr>
          <a:xfrm>
            <a:off x="0" y="1690688"/>
            <a:ext cx="121920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554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8C621-05E5-4255-8785-6D8B22343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 Fractured Scene</a:t>
            </a:r>
            <a:endParaRPr lang="zh-CN" altLang="en-US" dirty="0"/>
          </a:p>
        </p:txBody>
      </p:sp>
      <p:pic>
        <p:nvPicPr>
          <p:cNvPr id="4" name="fracture">
            <a:hlinkClick r:id="" action="ppaction://media"/>
            <a:extLst>
              <a:ext uri="{FF2B5EF4-FFF2-40B4-BE49-F238E27FC236}">
                <a16:creationId xmlns:a16="http://schemas.microsoft.com/office/drawing/2014/main" id="{ACC349F1-F988-4B92-95A5-9BF536F274E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84563" y="1825625"/>
            <a:ext cx="5221287" cy="4351338"/>
          </a:xfrm>
        </p:spPr>
      </p:pic>
    </p:spTree>
    <p:extLst>
      <p:ext uri="{BB962C8B-B14F-4D97-AF65-F5344CB8AC3E}">
        <p14:creationId xmlns:p14="http://schemas.microsoft.com/office/powerpoint/2010/main" val="3920068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ABCF1A-6151-4D10-B4CD-B4F128DBF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768F90-EFC3-4AF9-BFDA-3BAC566D9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8EF4C89-8B73-4BAE-A2F7-BCFC39F43E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52"/>
          <a:stretch/>
        </p:blipFill>
        <p:spPr>
          <a:xfrm>
            <a:off x="0" y="1690688"/>
            <a:ext cx="121920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55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DD4D18-5518-4433-93D3-9F38BB109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Limitation and Future Work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C3B903-1916-4918-9B80-9F5EA308A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E82C91-6981-465A-A029-DDAB09F792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52"/>
          <a:stretch/>
        </p:blipFill>
        <p:spPr>
          <a:xfrm>
            <a:off x="0" y="1690688"/>
            <a:ext cx="121920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71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197E80-76A0-4318-A94F-CF74DC74B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End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0958B0-361E-438F-8D74-10ECFCB87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16600" dirty="0"/>
              <a:t>Thanks!</a:t>
            </a:r>
            <a:endParaRPr lang="zh-CN" altLang="en-US" sz="16600" dirty="0"/>
          </a:p>
        </p:txBody>
      </p:sp>
    </p:spTree>
    <p:extLst>
      <p:ext uri="{BB962C8B-B14F-4D97-AF65-F5344CB8AC3E}">
        <p14:creationId xmlns:p14="http://schemas.microsoft.com/office/powerpoint/2010/main" val="606783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0C0EE3-98B5-40D4-B615-BE27D3312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0A0AA4-3E2A-4497-9DD7-D80AE779B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Sound in virtual environment and media content generation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F11D6E8-F59B-4D0B-BA2F-70DBFD7044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 b="10957"/>
          <a:stretch/>
        </p:blipFill>
        <p:spPr>
          <a:xfrm>
            <a:off x="0" y="3442238"/>
            <a:ext cx="12192000" cy="267760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A64689D-96C2-430C-B646-D0EF6772E74A}"/>
              </a:ext>
            </a:extLst>
          </p:cNvPr>
          <p:cNvSpPr txBox="1"/>
          <p:nvPr/>
        </p:nvSpPr>
        <p:spPr>
          <a:xfrm>
            <a:off x="758687" y="2845636"/>
            <a:ext cx="51285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Foley sound </a:t>
            </a:r>
            <a:endParaRPr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054DD88-62F8-4D35-A6AB-442767AE112B}"/>
              </a:ext>
            </a:extLst>
          </p:cNvPr>
          <p:cNvSpPr txBox="1"/>
          <p:nvPr/>
        </p:nvSpPr>
        <p:spPr>
          <a:xfrm>
            <a:off x="6304724" y="2845636"/>
            <a:ext cx="51285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Physically-based sound synthesis method</a:t>
            </a:r>
            <a:endParaRPr lang="zh-CN" altLang="en-US" sz="2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618935C-3FAD-4423-A038-C5EE9EAFCA43}"/>
              </a:ext>
            </a:extLst>
          </p:cNvPr>
          <p:cNvSpPr txBox="1"/>
          <p:nvPr/>
        </p:nvSpPr>
        <p:spPr>
          <a:xfrm>
            <a:off x="1248355" y="6233823"/>
            <a:ext cx="345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 </a:t>
            </a:r>
            <a:r>
              <a:rPr lang="en-US" altLang="zh-CN" i="1" dirty="0"/>
              <a:t>the Columbian newspaper</a:t>
            </a:r>
            <a:endParaRPr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2617453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EE860-8F96-4416-8285-682EABFD1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Modal Synthesis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33B0078-B2A6-4CEE-AE63-B91FDC5F5C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26203"/>
          <a:stretch/>
        </p:blipFill>
        <p:spPr>
          <a:xfrm>
            <a:off x="586078" y="1796995"/>
            <a:ext cx="11353800" cy="506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438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FB5128-9DCC-4497-9AA0-88F842A78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Limitations of Modal Synthesis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E8AE1C-BC0F-4B56-9BE6-6F97F60B1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F57AF31-17DC-4B8D-8351-10F2FEAA46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621"/>
          <a:stretch/>
        </p:blipFill>
        <p:spPr>
          <a:xfrm>
            <a:off x="0" y="1825625"/>
            <a:ext cx="12192000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085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44681-7CCE-4531-BEEB-81BE0889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 Work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1E0C1F-2956-4B17-8D7A-FA7BAAF77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ED5AAB0-8296-4637-93A2-204022DFC0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031"/>
          <a:stretch/>
        </p:blipFill>
        <p:spPr>
          <a:xfrm>
            <a:off x="0" y="1579418"/>
            <a:ext cx="12192000" cy="527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501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3E07E9-97F4-445F-BBE3-1E95A9DC1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 Solution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7103B1-AFBA-4BB2-850C-DE85C6C57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20D1C30-4D0B-4997-AE4D-F2403BE81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52"/>
          <a:stretch/>
        </p:blipFill>
        <p:spPr>
          <a:xfrm>
            <a:off x="0" y="1690688"/>
            <a:ext cx="121920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808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ACCB9D-8031-484C-A604-0CC97BC70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Deep-Modal</a:t>
            </a:r>
            <a:endParaRPr lang="zh-CN" altLang="en-US" dirty="0"/>
          </a:p>
        </p:txBody>
      </p:sp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9D24CA6F-D026-4FE9-A34B-46450E9857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73746"/>
            <a:ext cx="2267246" cy="1891290"/>
          </a:xfrm>
          <a:prstGeom prst="rect">
            <a:avLst/>
          </a:prstGeom>
        </p:spPr>
      </p:pic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2FB7894-3439-4230-A9AF-F4B4EB24751B}"/>
              </a:ext>
            </a:extLst>
          </p:cNvPr>
          <p:cNvCxnSpPr/>
          <p:nvPr/>
        </p:nvCxnSpPr>
        <p:spPr>
          <a:xfrm flipH="1">
            <a:off x="2216727" y="2881745"/>
            <a:ext cx="618837" cy="35098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DA3D2C1E-5713-468A-A71B-2D23A34D453E}"/>
              </a:ext>
            </a:extLst>
          </p:cNvPr>
          <p:cNvCxnSpPr>
            <a:cxnSpLocks/>
          </p:cNvCxnSpPr>
          <p:nvPr/>
        </p:nvCxnSpPr>
        <p:spPr>
          <a:xfrm>
            <a:off x="3459408" y="3335142"/>
            <a:ext cx="113225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F3454E70-8017-491D-951F-19CAE1C7FB98}"/>
              </a:ext>
            </a:extLst>
          </p:cNvPr>
          <p:cNvSpPr txBox="1"/>
          <p:nvPr/>
        </p:nvSpPr>
        <p:spPr>
          <a:xfrm>
            <a:off x="3440759" y="276928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Voxelize</a:t>
            </a:r>
            <a:endParaRPr lang="zh-CN" altLang="en-US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2BB7F15-C1EB-425F-8C2D-7D29E11F7452}"/>
              </a:ext>
            </a:extLst>
          </p:cNvPr>
          <p:cNvCxnSpPr>
            <a:cxnSpLocks/>
          </p:cNvCxnSpPr>
          <p:nvPr/>
        </p:nvCxnSpPr>
        <p:spPr>
          <a:xfrm flipV="1">
            <a:off x="10204765" y="2373746"/>
            <a:ext cx="453403" cy="507999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1603F763-3737-46A7-B03A-74E7A707A0E0}"/>
              </a:ext>
            </a:extLst>
          </p:cNvPr>
          <p:cNvSpPr txBox="1"/>
          <p:nvPr/>
        </p:nvSpPr>
        <p:spPr>
          <a:xfrm>
            <a:off x="10698617" y="2143583"/>
            <a:ext cx="1208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Frequency</a:t>
            </a:r>
            <a:endParaRPr lang="zh-CN" altLang="en-US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FC242EE5-B1C2-46D9-90F1-57820D1DDB5A}"/>
              </a:ext>
            </a:extLst>
          </p:cNvPr>
          <p:cNvCxnSpPr>
            <a:cxnSpLocks/>
          </p:cNvCxnSpPr>
          <p:nvPr/>
        </p:nvCxnSpPr>
        <p:spPr>
          <a:xfrm>
            <a:off x="10204765" y="3712742"/>
            <a:ext cx="453403" cy="55229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8DDA4555-0EDF-456B-99EB-33821A8952C6}"/>
              </a:ext>
            </a:extLst>
          </p:cNvPr>
          <p:cNvSpPr txBox="1"/>
          <p:nvPr/>
        </p:nvSpPr>
        <p:spPr>
          <a:xfrm>
            <a:off x="10698617" y="4238242"/>
            <a:ext cx="1406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Amplitude</a:t>
            </a:r>
            <a:endParaRPr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63328B4-4FF8-461B-9969-1F45F75BC904}"/>
              </a:ext>
            </a:extLst>
          </p:cNvPr>
          <p:cNvSpPr/>
          <p:nvPr/>
        </p:nvSpPr>
        <p:spPr>
          <a:xfrm>
            <a:off x="5082318" y="2507958"/>
            <a:ext cx="4486290" cy="175707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tx1"/>
                </a:solidFill>
              </a:rPr>
              <a:t>CNN-based Model</a:t>
            </a:r>
            <a:endParaRPr lang="zh-CN" altLang="en-US" sz="3600" dirty="0">
              <a:solidFill>
                <a:schemeClr val="tx1"/>
              </a:solidFill>
            </a:endParaRP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CAF7A2F3-0FEF-4078-9331-536148631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3191" y="4504594"/>
            <a:ext cx="6405617" cy="219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73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AC74F0-AF05-46BB-B06D-221A64F9F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1205" y="2543919"/>
            <a:ext cx="3452890" cy="1948900"/>
          </a:xfrm>
        </p:spPr>
        <p:txBody>
          <a:bodyPr/>
          <a:lstStyle/>
          <a:p>
            <a:r>
              <a:rPr lang="en-US" altLang="zh-CN" dirty="0"/>
              <a:t>Need to fix the length of the vector</a:t>
            </a:r>
          </a:p>
          <a:p>
            <a:r>
              <a:rPr lang="en-US" altLang="zh-CN" dirty="0"/>
              <a:t>Avoid over-smoothed results</a:t>
            </a:r>
            <a:endParaRPr lang="zh-CN" altLang="en-US" dirty="0"/>
          </a:p>
        </p:txBody>
      </p:sp>
      <p:grpSp>
        <p:nvGrpSpPr>
          <p:cNvPr id="177" name="组合 176">
            <a:extLst>
              <a:ext uri="{FF2B5EF4-FFF2-40B4-BE49-F238E27FC236}">
                <a16:creationId xmlns:a16="http://schemas.microsoft.com/office/drawing/2014/main" id="{8FB9E17A-990D-4B11-9460-768D980658DD}"/>
              </a:ext>
            </a:extLst>
          </p:cNvPr>
          <p:cNvGrpSpPr/>
          <p:nvPr/>
        </p:nvGrpSpPr>
        <p:grpSpPr>
          <a:xfrm>
            <a:off x="430588" y="441662"/>
            <a:ext cx="7739895" cy="5974676"/>
            <a:chOff x="-114915" y="567477"/>
            <a:chExt cx="10461895" cy="8075876"/>
          </a:xfrm>
        </p:grpSpPr>
        <p:cxnSp>
          <p:nvCxnSpPr>
            <p:cNvPr id="178" name="直接连接符 22">
              <a:extLst>
                <a:ext uri="{FF2B5EF4-FFF2-40B4-BE49-F238E27FC236}">
                  <a16:creationId xmlns:a16="http://schemas.microsoft.com/office/drawing/2014/main" id="{F88AA09A-55E4-4016-8045-8D6FB5C3C694}"/>
                </a:ext>
              </a:extLst>
            </p:cNvPr>
            <p:cNvCxnSpPr/>
            <p:nvPr/>
          </p:nvCxnSpPr>
          <p:spPr>
            <a:xfrm flipH="1">
              <a:off x="7166847" y="5679810"/>
              <a:ext cx="330" cy="2022453"/>
            </a:xfrm>
            <a:prstGeom prst="curvedConnector3">
              <a:avLst>
                <a:gd name="adj1" fmla="val -180109091"/>
              </a:avLst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22">
              <a:extLst>
                <a:ext uri="{FF2B5EF4-FFF2-40B4-BE49-F238E27FC236}">
                  <a16:creationId xmlns:a16="http://schemas.microsoft.com/office/drawing/2014/main" id="{926C4D90-1860-46CF-BBFF-98C6E2D5D8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50646" y="1317707"/>
              <a:ext cx="330" cy="2022453"/>
            </a:xfrm>
            <a:prstGeom prst="curvedConnector3">
              <a:avLst>
                <a:gd name="adj1" fmla="val -320501818"/>
              </a:avLst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矩形: 圆角 179">
              <a:extLst>
                <a:ext uri="{FF2B5EF4-FFF2-40B4-BE49-F238E27FC236}">
                  <a16:creationId xmlns:a16="http://schemas.microsoft.com/office/drawing/2014/main" id="{EA8BBA7A-8A13-4B64-9DB1-28ADDFCA18C7}"/>
                </a:ext>
              </a:extLst>
            </p:cNvPr>
            <p:cNvSpPr/>
            <p:nvPr/>
          </p:nvSpPr>
          <p:spPr>
            <a:xfrm>
              <a:off x="89886" y="2657855"/>
              <a:ext cx="7060760" cy="163283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1" name="矩形: 圆角 180">
              <a:extLst>
                <a:ext uri="{FF2B5EF4-FFF2-40B4-BE49-F238E27FC236}">
                  <a16:creationId xmlns:a16="http://schemas.microsoft.com/office/drawing/2014/main" id="{97E530C0-5405-4F2E-8F0C-563837F58BDC}"/>
                </a:ext>
              </a:extLst>
            </p:cNvPr>
            <p:cNvSpPr/>
            <p:nvPr/>
          </p:nvSpPr>
          <p:spPr>
            <a:xfrm>
              <a:off x="89887" y="4684676"/>
              <a:ext cx="7059109" cy="177238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2" name="矩形: 圆角 181">
              <a:extLst>
                <a:ext uri="{FF2B5EF4-FFF2-40B4-BE49-F238E27FC236}">
                  <a16:creationId xmlns:a16="http://schemas.microsoft.com/office/drawing/2014/main" id="{42B5D6A8-DCA3-4D01-A94A-9DAA1778B04A}"/>
                </a:ext>
              </a:extLst>
            </p:cNvPr>
            <p:cNvSpPr/>
            <p:nvPr/>
          </p:nvSpPr>
          <p:spPr>
            <a:xfrm>
              <a:off x="90576" y="6771605"/>
              <a:ext cx="7058409" cy="177962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3" name="矩形: 圆角 182">
              <a:extLst>
                <a:ext uri="{FF2B5EF4-FFF2-40B4-BE49-F238E27FC236}">
                  <a16:creationId xmlns:a16="http://schemas.microsoft.com/office/drawing/2014/main" id="{5A559BE7-9E10-4145-9378-F0069BA01896}"/>
                </a:ext>
              </a:extLst>
            </p:cNvPr>
            <p:cNvSpPr/>
            <p:nvPr/>
          </p:nvSpPr>
          <p:spPr>
            <a:xfrm>
              <a:off x="99637" y="632646"/>
              <a:ext cx="7051339" cy="16383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cxnSp>
          <p:nvCxnSpPr>
            <p:cNvPr id="184" name="直接箭头连接符 183">
              <a:extLst>
                <a:ext uri="{FF2B5EF4-FFF2-40B4-BE49-F238E27FC236}">
                  <a16:creationId xmlns:a16="http://schemas.microsoft.com/office/drawing/2014/main" id="{9A651711-E346-4FF0-A575-87834D6DC5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5557" y="2897221"/>
              <a:ext cx="0" cy="113750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文本框 184">
              <a:extLst>
                <a:ext uri="{FF2B5EF4-FFF2-40B4-BE49-F238E27FC236}">
                  <a16:creationId xmlns:a16="http://schemas.microsoft.com/office/drawing/2014/main" id="{CF40F46E-C173-4709-8F0A-90DA45427EF5}"/>
                </a:ext>
              </a:extLst>
            </p:cNvPr>
            <p:cNvSpPr txBox="1"/>
            <p:nvPr/>
          </p:nvSpPr>
          <p:spPr>
            <a:xfrm>
              <a:off x="-83695" y="2612678"/>
              <a:ext cx="461665" cy="1282455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zh-CN" dirty="0">
                  <a:latin typeface="Corbel" panose="020B0503020204020204" pitchFamily="34" charset="0"/>
                  <a:cs typeface="Times New Roman" panose="02020603050405020304" pitchFamily="18" charset="0"/>
                </a:rPr>
                <a:t>amp</a:t>
              </a:r>
              <a:endParaRPr lang="zh-CN" altLang="en-US" dirty="0">
                <a:latin typeface="Corbel" panose="020B050302020402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6" name="直接箭头连接符 185">
              <a:extLst>
                <a:ext uri="{FF2B5EF4-FFF2-40B4-BE49-F238E27FC236}">
                  <a16:creationId xmlns:a16="http://schemas.microsoft.com/office/drawing/2014/main" id="{3638EB73-1AA6-4FC2-A23E-38CEA8926D78}"/>
                </a:ext>
              </a:extLst>
            </p:cNvPr>
            <p:cNvCxnSpPr>
              <a:cxnSpLocks/>
            </p:cNvCxnSpPr>
            <p:nvPr/>
          </p:nvCxnSpPr>
          <p:spPr>
            <a:xfrm>
              <a:off x="426133" y="4045310"/>
              <a:ext cx="4875677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箭头连接符 186">
              <a:extLst>
                <a:ext uri="{FF2B5EF4-FFF2-40B4-BE49-F238E27FC236}">
                  <a16:creationId xmlns:a16="http://schemas.microsoft.com/office/drawing/2014/main" id="{1D069433-671E-4947-BDF1-ABEEA4E955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788" y="5090027"/>
              <a:ext cx="0" cy="113750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8" name="文本框 187">
              <a:extLst>
                <a:ext uri="{FF2B5EF4-FFF2-40B4-BE49-F238E27FC236}">
                  <a16:creationId xmlns:a16="http://schemas.microsoft.com/office/drawing/2014/main" id="{0E3E0762-8CFC-4CAE-83C6-7CEB8CC1B410}"/>
                </a:ext>
              </a:extLst>
            </p:cNvPr>
            <p:cNvSpPr txBox="1"/>
            <p:nvPr/>
          </p:nvSpPr>
          <p:spPr>
            <a:xfrm>
              <a:off x="-114915" y="4677553"/>
              <a:ext cx="461665" cy="1308776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zh-CN" dirty="0">
                  <a:latin typeface="Corbel" panose="020B0503020204020204" pitchFamily="34" charset="0"/>
                  <a:cs typeface="Times New Roman" panose="02020603050405020304" pitchFamily="18" charset="0"/>
                </a:rPr>
                <a:t>amp</a:t>
              </a:r>
              <a:endParaRPr lang="zh-CN" altLang="en-US" dirty="0">
                <a:latin typeface="Corbel" panose="020B050302020402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9" name="直接箭头连接符 188">
              <a:extLst>
                <a:ext uri="{FF2B5EF4-FFF2-40B4-BE49-F238E27FC236}">
                  <a16:creationId xmlns:a16="http://schemas.microsoft.com/office/drawing/2014/main" id="{E661CFDA-368E-4F01-9E4C-C37FD9194041}"/>
                </a:ext>
              </a:extLst>
            </p:cNvPr>
            <p:cNvCxnSpPr>
              <a:cxnSpLocks/>
            </p:cNvCxnSpPr>
            <p:nvPr/>
          </p:nvCxnSpPr>
          <p:spPr>
            <a:xfrm>
              <a:off x="434791" y="6229470"/>
              <a:ext cx="486701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接箭头连接符 189">
              <a:extLst>
                <a:ext uri="{FF2B5EF4-FFF2-40B4-BE49-F238E27FC236}">
                  <a16:creationId xmlns:a16="http://schemas.microsoft.com/office/drawing/2014/main" id="{B708A0B9-F6D7-4F4F-9B7F-288516DA7B99}"/>
                </a:ext>
              </a:extLst>
            </p:cNvPr>
            <p:cNvCxnSpPr>
              <a:cxnSpLocks/>
            </p:cNvCxnSpPr>
            <p:nvPr/>
          </p:nvCxnSpPr>
          <p:spPr>
            <a:xfrm>
              <a:off x="552815" y="8295737"/>
              <a:ext cx="474899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矩形 190">
              <a:extLst>
                <a:ext uri="{FF2B5EF4-FFF2-40B4-BE49-F238E27FC236}">
                  <a16:creationId xmlns:a16="http://schemas.microsoft.com/office/drawing/2014/main" id="{DBBDB805-EABB-4D09-BDE5-E1DAA46EC5AC}"/>
                </a:ext>
              </a:extLst>
            </p:cNvPr>
            <p:cNvSpPr/>
            <p:nvPr/>
          </p:nvSpPr>
          <p:spPr>
            <a:xfrm>
              <a:off x="552815" y="6831731"/>
              <a:ext cx="732902" cy="1460119"/>
            </a:xfrm>
            <a:prstGeom prst="rect">
              <a:avLst/>
            </a:prstGeom>
            <a:solidFill>
              <a:srgbClr val="548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>
              <a:extLst>
                <a:ext uri="{FF2B5EF4-FFF2-40B4-BE49-F238E27FC236}">
                  <a16:creationId xmlns:a16="http://schemas.microsoft.com/office/drawing/2014/main" id="{1AFB39B4-D433-4E80-B74B-3FE1D1794692}"/>
                </a:ext>
              </a:extLst>
            </p:cNvPr>
            <p:cNvSpPr/>
            <p:nvPr/>
          </p:nvSpPr>
          <p:spPr>
            <a:xfrm>
              <a:off x="1990064" y="6844317"/>
              <a:ext cx="732902" cy="1438832"/>
            </a:xfrm>
            <a:prstGeom prst="rect">
              <a:avLst/>
            </a:prstGeom>
            <a:solidFill>
              <a:srgbClr val="548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>
              <a:extLst>
                <a:ext uri="{FF2B5EF4-FFF2-40B4-BE49-F238E27FC236}">
                  <a16:creationId xmlns:a16="http://schemas.microsoft.com/office/drawing/2014/main" id="{4B512FD8-2DC7-43E5-A457-53CA31649B5B}"/>
                </a:ext>
              </a:extLst>
            </p:cNvPr>
            <p:cNvSpPr/>
            <p:nvPr/>
          </p:nvSpPr>
          <p:spPr>
            <a:xfrm>
              <a:off x="4153533" y="6858349"/>
              <a:ext cx="732902" cy="1433331"/>
            </a:xfrm>
            <a:prstGeom prst="rect">
              <a:avLst/>
            </a:prstGeom>
            <a:solidFill>
              <a:srgbClr val="548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文本框 193">
              <a:extLst>
                <a:ext uri="{FF2B5EF4-FFF2-40B4-BE49-F238E27FC236}">
                  <a16:creationId xmlns:a16="http://schemas.microsoft.com/office/drawing/2014/main" id="{3078865B-3A21-42AB-9EFE-5E38D46C1EFA}"/>
                </a:ext>
              </a:extLst>
            </p:cNvPr>
            <p:cNvSpPr txBox="1"/>
            <p:nvPr/>
          </p:nvSpPr>
          <p:spPr>
            <a:xfrm>
              <a:off x="4719241" y="5063920"/>
              <a:ext cx="2607513" cy="1289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latin typeface="Corbel" panose="020B0503020204020204" pitchFamily="34" charset="0"/>
                  <a:cs typeface="Times New Roman" panose="02020603050405020304" pitchFamily="18" charset="0"/>
                </a:rPr>
                <a:t>Amplitude</a:t>
              </a:r>
            </a:p>
            <a:p>
              <a:pPr algn="ctr"/>
              <a:endParaRPr lang="zh-CN" altLang="en-US" sz="2800" b="1" dirty="0">
                <a:latin typeface="Corbel" panose="020B0503020204020204" pitchFamily="34" charset="0"/>
              </a:endParaRPr>
            </a:p>
          </p:txBody>
        </p:sp>
        <p:sp>
          <p:nvSpPr>
            <p:cNvPr id="195" name="文本框 194">
              <a:extLst>
                <a:ext uri="{FF2B5EF4-FFF2-40B4-BE49-F238E27FC236}">
                  <a16:creationId xmlns:a16="http://schemas.microsoft.com/office/drawing/2014/main" id="{14FDA5EE-52AA-4030-AFE4-B5BE4BF540CD}"/>
                </a:ext>
              </a:extLst>
            </p:cNvPr>
            <p:cNvSpPr txBox="1"/>
            <p:nvPr/>
          </p:nvSpPr>
          <p:spPr>
            <a:xfrm>
              <a:off x="4881896" y="2755658"/>
              <a:ext cx="2299173" cy="1289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latin typeface="Corbel" panose="020B0503020204020204" pitchFamily="34" charset="0"/>
                  <a:cs typeface="Times New Roman" panose="02020603050405020304" pitchFamily="18" charset="0"/>
                </a:rPr>
                <a:t>Compact</a:t>
              </a:r>
            </a:p>
            <a:p>
              <a:pPr algn="ctr"/>
              <a:r>
                <a:rPr lang="en-US" altLang="zh-CN" sz="2800" b="1" dirty="0">
                  <a:latin typeface="Corbel" panose="020B0503020204020204" pitchFamily="34" charset="0"/>
                  <a:cs typeface="Times New Roman" panose="02020603050405020304" pitchFamily="18" charset="0"/>
                </a:rPr>
                <a:t>Modes</a:t>
              </a:r>
              <a:endParaRPr lang="zh-CN" altLang="en-US" sz="2800" b="1" dirty="0">
                <a:latin typeface="Corbel" panose="020B0503020204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96" name="文本框 195">
              <a:extLst>
                <a:ext uri="{FF2B5EF4-FFF2-40B4-BE49-F238E27FC236}">
                  <a16:creationId xmlns:a16="http://schemas.microsoft.com/office/drawing/2014/main" id="{F853AD94-C660-4FFD-B531-0495BFEF0DDF}"/>
                </a:ext>
              </a:extLst>
            </p:cNvPr>
            <p:cNvSpPr txBox="1"/>
            <p:nvPr/>
          </p:nvSpPr>
          <p:spPr>
            <a:xfrm>
              <a:off x="5245954" y="7306685"/>
              <a:ext cx="1595307" cy="707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latin typeface="Corbel" panose="020B0503020204020204" pitchFamily="34" charset="0"/>
                  <a:cs typeface="Times New Roman" panose="02020603050405020304" pitchFamily="18" charset="0"/>
                </a:rPr>
                <a:t>Mask</a:t>
              </a:r>
            </a:p>
          </p:txBody>
        </p:sp>
        <p:cxnSp>
          <p:nvCxnSpPr>
            <p:cNvPr id="197" name="直接箭头连接符 196">
              <a:extLst>
                <a:ext uri="{FF2B5EF4-FFF2-40B4-BE49-F238E27FC236}">
                  <a16:creationId xmlns:a16="http://schemas.microsoft.com/office/drawing/2014/main" id="{FE991114-8F74-4CFF-8926-4E502FBEDE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3507" y="907612"/>
              <a:ext cx="0" cy="112179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文本框 197">
              <a:extLst>
                <a:ext uri="{FF2B5EF4-FFF2-40B4-BE49-F238E27FC236}">
                  <a16:creationId xmlns:a16="http://schemas.microsoft.com/office/drawing/2014/main" id="{C4192DDB-3609-4C5C-ACC9-AC8428651B44}"/>
                </a:ext>
              </a:extLst>
            </p:cNvPr>
            <p:cNvSpPr txBox="1"/>
            <p:nvPr/>
          </p:nvSpPr>
          <p:spPr>
            <a:xfrm>
              <a:off x="-79025" y="567477"/>
              <a:ext cx="461665" cy="1249471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zh-CN" dirty="0">
                  <a:latin typeface="Corbel" panose="020B0503020204020204" pitchFamily="34" charset="0"/>
                  <a:cs typeface="Times New Roman" panose="02020603050405020304" pitchFamily="18" charset="0"/>
                </a:rPr>
                <a:t>amp</a:t>
              </a:r>
              <a:endParaRPr lang="zh-CN" altLang="en-US" dirty="0">
                <a:latin typeface="Corbel" panose="020B050302020402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99" name="直接箭头连接符 198">
              <a:extLst>
                <a:ext uri="{FF2B5EF4-FFF2-40B4-BE49-F238E27FC236}">
                  <a16:creationId xmlns:a16="http://schemas.microsoft.com/office/drawing/2014/main" id="{B4D12CA7-D642-40D8-AB9A-A7E9C5E15C19}"/>
                </a:ext>
              </a:extLst>
            </p:cNvPr>
            <p:cNvCxnSpPr>
              <a:cxnSpLocks/>
            </p:cNvCxnSpPr>
            <p:nvPr/>
          </p:nvCxnSpPr>
          <p:spPr>
            <a:xfrm>
              <a:off x="434851" y="2029398"/>
              <a:ext cx="486695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>
              <a:extLst>
                <a:ext uri="{FF2B5EF4-FFF2-40B4-BE49-F238E27FC236}">
                  <a16:creationId xmlns:a16="http://schemas.microsoft.com/office/drawing/2014/main" id="{20CAB998-9C7C-4CF8-8234-341BA5A12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2020" y="3143887"/>
              <a:ext cx="0" cy="895548"/>
            </a:xfrm>
            <a:prstGeom prst="line">
              <a:avLst/>
            </a:prstGeom>
            <a:ln w="76200" cap="flat">
              <a:solidFill>
                <a:schemeClr val="accent4">
                  <a:lumMod val="5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>
              <a:extLst>
                <a:ext uri="{FF2B5EF4-FFF2-40B4-BE49-F238E27FC236}">
                  <a16:creationId xmlns:a16="http://schemas.microsoft.com/office/drawing/2014/main" id="{63C45462-5A13-44E2-8BC2-A961869837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2020" y="2696112"/>
              <a:ext cx="0" cy="447774"/>
            </a:xfrm>
            <a:prstGeom prst="line">
              <a:avLst/>
            </a:prstGeom>
            <a:ln w="76200" cap="flat">
              <a:solidFill>
                <a:schemeClr val="accent4">
                  <a:lumMod val="5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>
              <a:extLst>
                <a:ext uri="{FF2B5EF4-FFF2-40B4-BE49-F238E27FC236}">
                  <a16:creationId xmlns:a16="http://schemas.microsoft.com/office/drawing/2014/main" id="{21BD5CF8-5F9F-4108-BEE0-35D2EE0047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893" y="2920003"/>
              <a:ext cx="0" cy="1131217"/>
            </a:xfrm>
            <a:prstGeom prst="line">
              <a:avLst/>
            </a:prstGeom>
            <a:ln w="76200" cap="flat">
              <a:solidFill>
                <a:schemeClr val="accent4">
                  <a:lumMod val="5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>
              <a:extLst>
                <a:ext uri="{FF2B5EF4-FFF2-40B4-BE49-F238E27FC236}">
                  <a16:creationId xmlns:a16="http://schemas.microsoft.com/office/drawing/2014/main" id="{75AE947C-BDD7-40DE-B969-26BD320D29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12060" y="3591660"/>
              <a:ext cx="0" cy="447774"/>
            </a:xfrm>
            <a:prstGeom prst="line">
              <a:avLst/>
            </a:prstGeom>
            <a:ln w="76200" cap="flat">
              <a:solidFill>
                <a:schemeClr val="accent4">
                  <a:lumMod val="5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>
              <a:extLst>
                <a:ext uri="{FF2B5EF4-FFF2-40B4-BE49-F238E27FC236}">
                  <a16:creationId xmlns:a16="http://schemas.microsoft.com/office/drawing/2014/main" id="{969FC7A8-FF77-4F20-AAE1-36E7848A81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12060" y="3143886"/>
              <a:ext cx="0" cy="447774"/>
            </a:xfrm>
            <a:prstGeom prst="line">
              <a:avLst/>
            </a:prstGeom>
            <a:ln w="76200" cap="flat">
              <a:solidFill>
                <a:schemeClr val="accent4">
                  <a:lumMod val="5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>
              <a:extLst>
                <a:ext uri="{FF2B5EF4-FFF2-40B4-BE49-F238E27FC236}">
                  <a16:creationId xmlns:a16="http://schemas.microsoft.com/office/drawing/2014/main" id="{C37A61B5-9D61-410E-8F24-A6A4DC268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2020" y="5328047"/>
              <a:ext cx="0" cy="895548"/>
            </a:xfrm>
            <a:prstGeom prst="line">
              <a:avLst/>
            </a:prstGeom>
            <a:ln w="76200" cap="flat"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>
              <a:extLst>
                <a:ext uri="{FF2B5EF4-FFF2-40B4-BE49-F238E27FC236}">
                  <a16:creationId xmlns:a16="http://schemas.microsoft.com/office/drawing/2014/main" id="{8C16C058-03E7-4DD6-B559-D9C4AE89E8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2020" y="4880272"/>
              <a:ext cx="0" cy="447774"/>
            </a:xfrm>
            <a:prstGeom prst="line">
              <a:avLst/>
            </a:prstGeom>
            <a:ln w="76200" cap="flat"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>
              <a:extLst>
                <a:ext uri="{FF2B5EF4-FFF2-40B4-BE49-F238E27FC236}">
                  <a16:creationId xmlns:a16="http://schemas.microsoft.com/office/drawing/2014/main" id="{5EF1A4FA-9FF1-43E7-B46B-D4C658DFD6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893" y="5104163"/>
              <a:ext cx="0" cy="1131217"/>
            </a:xfrm>
            <a:prstGeom prst="line">
              <a:avLst/>
            </a:prstGeom>
            <a:ln w="76200" cap="flat"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>
              <a:extLst>
                <a:ext uri="{FF2B5EF4-FFF2-40B4-BE49-F238E27FC236}">
                  <a16:creationId xmlns:a16="http://schemas.microsoft.com/office/drawing/2014/main" id="{F226955D-FF51-43EF-A415-952A533E7C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12060" y="5775820"/>
              <a:ext cx="0" cy="447774"/>
            </a:xfrm>
            <a:prstGeom prst="line">
              <a:avLst/>
            </a:prstGeom>
            <a:ln w="76200" cap="flat"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>
              <a:extLst>
                <a:ext uri="{FF2B5EF4-FFF2-40B4-BE49-F238E27FC236}">
                  <a16:creationId xmlns:a16="http://schemas.microsoft.com/office/drawing/2014/main" id="{7AD16C37-BF02-4FB9-BFA5-2B84832D35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12060" y="5328046"/>
              <a:ext cx="0" cy="447774"/>
            </a:xfrm>
            <a:prstGeom prst="line">
              <a:avLst/>
            </a:prstGeom>
            <a:ln w="76200" cap="flat"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>
              <a:extLst>
                <a:ext uri="{FF2B5EF4-FFF2-40B4-BE49-F238E27FC236}">
                  <a16:creationId xmlns:a16="http://schemas.microsoft.com/office/drawing/2014/main" id="{174FE52C-B518-4537-8A73-C6AE1471E4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44575" y="5339828"/>
              <a:ext cx="0" cy="895548"/>
            </a:xfrm>
            <a:prstGeom prst="line">
              <a:avLst/>
            </a:prstGeom>
            <a:ln w="76200" cap="flat"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>
              <a:extLst>
                <a:ext uri="{FF2B5EF4-FFF2-40B4-BE49-F238E27FC236}">
                  <a16:creationId xmlns:a16="http://schemas.microsoft.com/office/drawing/2014/main" id="{8F72B328-22C6-4711-A9CE-065BF115BA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44575" y="4892054"/>
              <a:ext cx="0" cy="447774"/>
            </a:xfrm>
            <a:prstGeom prst="line">
              <a:avLst/>
            </a:prstGeom>
            <a:ln w="76200" cap="flat"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>
              <a:extLst>
                <a:ext uri="{FF2B5EF4-FFF2-40B4-BE49-F238E27FC236}">
                  <a16:creationId xmlns:a16="http://schemas.microsoft.com/office/drawing/2014/main" id="{E3E4D79F-34B4-4C91-AA94-564123A60C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88448" y="5104163"/>
              <a:ext cx="0" cy="1131217"/>
            </a:xfrm>
            <a:prstGeom prst="line">
              <a:avLst/>
            </a:prstGeom>
            <a:ln w="76200" cap="flat"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>
              <a:extLst>
                <a:ext uri="{FF2B5EF4-FFF2-40B4-BE49-F238E27FC236}">
                  <a16:creationId xmlns:a16="http://schemas.microsoft.com/office/drawing/2014/main" id="{7FAA2051-F619-49D3-8F7B-5706DD30D4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14606" y="5787602"/>
              <a:ext cx="0" cy="447774"/>
            </a:xfrm>
            <a:prstGeom prst="line">
              <a:avLst/>
            </a:prstGeom>
            <a:ln w="76200" cap="flat"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>
              <a:extLst>
                <a:ext uri="{FF2B5EF4-FFF2-40B4-BE49-F238E27FC236}">
                  <a16:creationId xmlns:a16="http://schemas.microsoft.com/office/drawing/2014/main" id="{738CC57B-6F28-49EE-8032-66839E0046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14606" y="5339828"/>
              <a:ext cx="0" cy="447774"/>
            </a:xfrm>
            <a:prstGeom prst="line">
              <a:avLst/>
            </a:prstGeom>
            <a:ln w="76200" cap="flat"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>
              <a:extLst>
                <a:ext uri="{FF2B5EF4-FFF2-40B4-BE49-F238E27FC236}">
                  <a16:creationId xmlns:a16="http://schemas.microsoft.com/office/drawing/2014/main" id="{9D3CF43F-E7A0-4CA0-A4EC-2654E8A3D7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1354" y="1574964"/>
              <a:ext cx="0" cy="447774"/>
            </a:xfrm>
            <a:prstGeom prst="line">
              <a:avLst/>
            </a:prstGeom>
            <a:ln w="76200" cap="flat">
              <a:solidFill>
                <a:srgbClr val="BF90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>
              <a:extLst>
                <a:ext uri="{FF2B5EF4-FFF2-40B4-BE49-F238E27FC236}">
                  <a16:creationId xmlns:a16="http://schemas.microsoft.com/office/drawing/2014/main" id="{3D083E3A-4393-4B63-898B-CC16DB1F5F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3436" y="1127190"/>
              <a:ext cx="0" cy="895548"/>
            </a:xfrm>
            <a:prstGeom prst="line">
              <a:avLst/>
            </a:prstGeom>
            <a:ln w="76200" cap="flat">
              <a:solidFill>
                <a:srgbClr val="BF90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连接符 216">
              <a:extLst>
                <a:ext uri="{FF2B5EF4-FFF2-40B4-BE49-F238E27FC236}">
                  <a16:creationId xmlns:a16="http://schemas.microsoft.com/office/drawing/2014/main" id="{D79A4BE9-3DE4-476F-8F2D-EB51D207C3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1639" y="898185"/>
              <a:ext cx="0" cy="1131217"/>
            </a:xfrm>
            <a:prstGeom prst="line">
              <a:avLst/>
            </a:prstGeom>
            <a:ln w="76200" cap="flat">
              <a:solidFill>
                <a:srgbClr val="BF90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接连接符 217">
              <a:extLst>
                <a:ext uri="{FF2B5EF4-FFF2-40B4-BE49-F238E27FC236}">
                  <a16:creationId xmlns:a16="http://schemas.microsoft.com/office/drawing/2014/main" id="{ADB52D69-B82A-455F-98CA-F396096DE0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7914" y="1584390"/>
              <a:ext cx="0" cy="447774"/>
            </a:xfrm>
            <a:prstGeom prst="line">
              <a:avLst/>
            </a:prstGeom>
            <a:ln w="76200" cap="flat">
              <a:solidFill>
                <a:srgbClr val="BF90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接连接符 218">
              <a:extLst>
                <a:ext uri="{FF2B5EF4-FFF2-40B4-BE49-F238E27FC236}">
                  <a16:creationId xmlns:a16="http://schemas.microsoft.com/office/drawing/2014/main" id="{2B454763-2FF6-410E-940B-BAF07B8715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534" y="1584390"/>
              <a:ext cx="0" cy="447774"/>
            </a:xfrm>
            <a:prstGeom prst="line">
              <a:avLst/>
            </a:prstGeom>
            <a:ln w="76200" cap="flat">
              <a:solidFill>
                <a:srgbClr val="BF90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文本框 219">
              <a:extLst>
                <a:ext uri="{FF2B5EF4-FFF2-40B4-BE49-F238E27FC236}">
                  <a16:creationId xmlns:a16="http://schemas.microsoft.com/office/drawing/2014/main" id="{95F9809B-9173-4A9E-AD05-489E0431FEDB}"/>
                </a:ext>
              </a:extLst>
            </p:cNvPr>
            <p:cNvSpPr txBox="1"/>
            <p:nvPr/>
          </p:nvSpPr>
          <p:spPr>
            <a:xfrm>
              <a:off x="5080041" y="1012155"/>
              <a:ext cx="1902881" cy="707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latin typeface="Corbel" panose="020B0503020204020204" pitchFamily="34" charset="0"/>
                  <a:cs typeface="Times New Roman" panose="02020603050405020304" pitchFamily="18" charset="0"/>
                </a:rPr>
                <a:t>Modes</a:t>
              </a:r>
              <a:endParaRPr lang="zh-CN" altLang="en-US" sz="2800" b="1" dirty="0">
                <a:latin typeface="Corbel" panose="020B0503020204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21" name="文本框 220">
              <a:extLst>
                <a:ext uri="{FF2B5EF4-FFF2-40B4-BE49-F238E27FC236}">
                  <a16:creationId xmlns:a16="http://schemas.microsoft.com/office/drawing/2014/main" id="{3FB2F1D1-47F2-4BEC-9B72-F620C78265C9}"/>
                </a:ext>
              </a:extLst>
            </p:cNvPr>
            <p:cNvSpPr txBox="1"/>
            <p:nvPr/>
          </p:nvSpPr>
          <p:spPr>
            <a:xfrm>
              <a:off x="7335581" y="1958978"/>
              <a:ext cx="1832806" cy="6240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 cap="rnd">
              <a:solidFill>
                <a:schemeClr val="bg1">
                  <a:lumMod val="6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Corbel" panose="020B0503020204020204" pitchFamily="34" charset="0"/>
                  <a:cs typeface="Times New Roman" panose="02020603050405020304" pitchFamily="18" charset="0"/>
                </a:rPr>
                <a:t>Pack</a:t>
              </a:r>
            </a:p>
          </p:txBody>
        </p:sp>
        <p:sp>
          <p:nvSpPr>
            <p:cNvPr id="222" name="文本框 221">
              <a:extLst>
                <a:ext uri="{FF2B5EF4-FFF2-40B4-BE49-F238E27FC236}">
                  <a16:creationId xmlns:a16="http://schemas.microsoft.com/office/drawing/2014/main" id="{9378E565-8FDB-42D1-B7D5-7AB4D8D30064}"/>
                </a:ext>
              </a:extLst>
            </p:cNvPr>
            <p:cNvSpPr txBox="1"/>
            <p:nvPr/>
          </p:nvSpPr>
          <p:spPr>
            <a:xfrm>
              <a:off x="5208637" y="1816948"/>
              <a:ext cx="2030287" cy="499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Mel scale</a:t>
              </a:r>
              <a:endParaRPr lang="zh-CN" altLang="en-US" dirty="0"/>
            </a:p>
          </p:txBody>
        </p:sp>
        <p:grpSp>
          <p:nvGrpSpPr>
            <p:cNvPr id="223" name="组合 222">
              <a:extLst>
                <a:ext uri="{FF2B5EF4-FFF2-40B4-BE49-F238E27FC236}">
                  <a16:creationId xmlns:a16="http://schemas.microsoft.com/office/drawing/2014/main" id="{C2DC32B5-C893-44B2-8B29-25F7EB695F17}"/>
                </a:ext>
              </a:extLst>
            </p:cNvPr>
            <p:cNvGrpSpPr/>
            <p:nvPr/>
          </p:nvGrpSpPr>
          <p:grpSpPr>
            <a:xfrm>
              <a:off x="552816" y="632646"/>
              <a:ext cx="4325539" cy="1402135"/>
              <a:chOff x="1200393" y="547301"/>
              <a:chExt cx="4325539" cy="1402135"/>
            </a:xfrm>
          </p:grpSpPr>
          <p:cxnSp>
            <p:nvCxnSpPr>
              <p:cNvPr id="257" name="直接连接符 256">
                <a:extLst>
                  <a:ext uri="{FF2B5EF4-FFF2-40B4-BE49-F238E27FC236}">
                    <a16:creationId xmlns:a16="http://schemas.microsoft.com/office/drawing/2014/main" id="{B2C99DAD-BFED-424D-A9CD-BDBF50BC62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00393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直接连接符 257">
                <a:extLst>
                  <a:ext uri="{FF2B5EF4-FFF2-40B4-BE49-F238E27FC236}">
                    <a16:creationId xmlns:a16="http://schemas.microsoft.com/office/drawing/2014/main" id="{EA711878-3172-47AD-BB36-AEA0FADB6E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20493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直接连接符 258">
                <a:extLst>
                  <a:ext uri="{FF2B5EF4-FFF2-40B4-BE49-F238E27FC236}">
                    <a16:creationId xmlns:a16="http://schemas.microsoft.com/office/drawing/2014/main" id="{9C731D7B-3BFC-4788-86FA-1DCEEF3EA5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37895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直接连接符 259">
                <a:extLst>
                  <a:ext uri="{FF2B5EF4-FFF2-40B4-BE49-F238E27FC236}">
                    <a16:creationId xmlns:a16="http://schemas.microsoft.com/office/drawing/2014/main" id="{B637FD76-6D49-4A02-88DD-EE49217EA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58127" y="549992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直接连接符 260">
                <a:extLst>
                  <a:ext uri="{FF2B5EF4-FFF2-40B4-BE49-F238E27FC236}">
                    <a16:creationId xmlns:a16="http://schemas.microsoft.com/office/drawing/2014/main" id="{C1DF29E1-5BEE-4107-B9DA-FB6A5E572E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0271" y="552683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直接连接符 261">
                <a:extLst>
                  <a:ext uri="{FF2B5EF4-FFF2-40B4-BE49-F238E27FC236}">
                    <a16:creationId xmlns:a16="http://schemas.microsoft.com/office/drawing/2014/main" id="{AEC7CB8F-F5AA-41AA-9CDE-E10299FEE9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13454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直接连接符 262">
                <a:extLst>
                  <a:ext uri="{FF2B5EF4-FFF2-40B4-BE49-F238E27FC236}">
                    <a16:creationId xmlns:a16="http://schemas.microsoft.com/office/drawing/2014/main" id="{65F46F0F-09DB-4277-B3BB-3C0EA876D2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25932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4" name="组合 223">
              <a:extLst>
                <a:ext uri="{FF2B5EF4-FFF2-40B4-BE49-F238E27FC236}">
                  <a16:creationId xmlns:a16="http://schemas.microsoft.com/office/drawing/2014/main" id="{E015BDA4-9B73-49A3-9F26-29D795CE9F4F}"/>
                </a:ext>
              </a:extLst>
            </p:cNvPr>
            <p:cNvGrpSpPr/>
            <p:nvPr/>
          </p:nvGrpSpPr>
          <p:grpSpPr>
            <a:xfrm>
              <a:off x="547780" y="2657118"/>
              <a:ext cx="4325539" cy="1402135"/>
              <a:chOff x="1200393" y="547301"/>
              <a:chExt cx="4325539" cy="1402135"/>
            </a:xfrm>
          </p:grpSpPr>
          <p:cxnSp>
            <p:nvCxnSpPr>
              <p:cNvPr id="250" name="直接连接符 249">
                <a:extLst>
                  <a:ext uri="{FF2B5EF4-FFF2-40B4-BE49-F238E27FC236}">
                    <a16:creationId xmlns:a16="http://schemas.microsoft.com/office/drawing/2014/main" id="{44780CAB-D407-42D6-A771-51E130813F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00393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直接连接符 250">
                <a:extLst>
                  <a:ext uri="{FF2B5EF4-FFF2-40B4-BE49-F238E27FC236}">
                    <a16:creationId xmlns:a16="http://schemas.microsoft.com/office/drawing/2014/main" id="{23FF1696-BFD3-4AD9-9E5A-1FC3F6231C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20493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直接连接符 251">
                <a:extLst>
                  <a:ext uri="{FF2B5EF4-FFF2-40B4-BE49-F238E27FC236}">
                    <a16:creationId xmlns:a16="http://schemas.microsoft.com/office/drawing/2014/main" id="{98D425C6-44B3-4D4C-A6A7-9A15DF259F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37895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直接连接符 252">
                <a:extLst>
                  <a:ext uri="{FF2B5EF4-FFF2-40B4-BE49-F238E27FC236}">
                    <a16:creationId xmlns:a16="http://schemas.microsoft.com/office/drawing/2014/main" id="{402930E3-1795-4036-A103-FDF5F09E89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58127" y="549992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直接连接符 253">
                <a:extLst>
                  <a:ext uri="{FF2B5EF4-FFF2-40B4-BE49-F238E27FC236}">
                    <a16:creationId xmlns:a16="http://schemas.microsoft.com/office/drawing/2014/main" id="{7FDBDD6B-F34F-49BF-B6C9-B62F2B5722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0271" y="552683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直接连接符 254">
                <a:extLst>
                  <a:ext uri="{FF2B5EF4-FFF2-40B4-BE49-F238E27FC236}">
                    <a16:creationId xmlns:a16="http://schemas.microsoft.com/office/drawing/2014/main" id="{438F5362-1D4A-47DA-865A-59E4D723A3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13454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直接连接符 255">
                <a:extLst>
                  <a:ext uri="{FF2B5EF4-FFF2-40B4-BE49-F238E27FC236}">
                    <a16:creationId xmlns:a16="http://schemas.microsoft.com/office/drawing/2014/main" id="{BC4D1930-A06D-4D32-84E6-5D527739DD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25932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5" name="组合 224">
              <a:extLst>
                <a:ext uri="{FF2B5EF4-FFF2-40B4-BE49-F238E27FC236}">
                  <a16:creationId xmlns:a16="http://schemas.microsoft.com/office/drawing/2014/main" id="{085649DC-3770-45F6-B319-CA3EFD90B91E}"/>
                </a:ext>
              </a:extLst>
            </p:cNvPr>
            <p:cNvGrpSpPr/>
            <p:nvPr/>
          </p:nvGrpSpPr>
          <p:grpSpPr>
            <a:xfrm>
              <a:off x="547780" y="4764132"/>
              <a:ext cx="4325539" cy="1457309"/>
              <a:chOff x="1200393" y="547301"/>
              <a:chExt cx="4325539" cy="1402135"/>
            </a:xfrm>
          </p:grpSpPr>
          <p:cxnSp>
            <p:nvCxnSpPr>
              <p:cNvPr id="243" name="直接连接符 242">
                <a:extLst>
                  <a:ext uri="{FF2B5EF4-FFF2-40B4-BE49-F238E27FC236}">
                    <a16:creationId xmlns:a16="http://schemas.microsoft.com/office/drawing/2014/main" id="{FE01790C-11C0-4642-949B-B3ED93ECFE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00393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直接连接符 243">
                <a:extLst>
                  <a:ext uri="{FF2B5EF4-FFF2-40B4-BE49-F238E27FC236}">
                    <a16:creationId xmlns:a16="http://schemas.microsoft.com/office/drawing/2014/main" id="{940EC731-FBFC-453F-8156-53C5956C16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20493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直接连接符 244">
                <a:extLst>
                  <a:ext uri="{FF2B5EF4-FFF2-40B4-BE49-F238E27FC236}">
                    <a16:creationId xmlns:a16="http://schemas.microsoft.com/office/drawing/2014/main" id="{BB980FC9-98B7-461E-88AC-E5902B1AEA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37895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直接连接符 245">
                <a:extLst>
                  <a:ext uri="{FF2B5EF4-FFF2-40B4-BE49-F238E27FC236}">
                    <a16:creationId xmlns:a16="http://schemas.microsoft.com/office/drawing/2014/main" id="{794F1FF3-F14C-4183-A6FF-21109CF749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58127" y="549992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直接连接符 246">
                <a:extLst>
                  <a:ext uri="{FF2B5EF4-FFF2-40B4-BE49-F238E27FC236}">
                    <a16:creationId xmlns:a16="http://schemas.microsoft.com/office/drawing/2014/main" id="{BD0FE20A-C180-493D-A482-0C93E24E72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0271" y="552683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直接连接符 247">
                <a:extLst>
                  <a:ext uri="{FF2B5EF4-FFF2-40B4-BE49-F238E27FC236}">
                    <a16:creationId xmlns:a16="http://schemas.microsoft.com/office/drawing/2014/main" id="{93AD18D4-166B-4E79-9DC1-3C5F4440DC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13454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直接连接符 248">
                <a:extLst>
                  <a:ext uri="{FF2B5EF4-FFF2-40B4-BE49-F238E27FC236}">
                    <a16:creationId xmlns:a16="http://schemas.microsoft.com/office/drawing/2014/main" id="{DF61F69E-B3B4-4BCA-B989-B5A836627B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25932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6" name="组合 225">
              <a:extLst>
                <a:ext uri="{FF2B5EF4-FFF2-40B4-BE49-F238E27FC236}">
                  <a16:creationId xmlns:a16="http://schemas.microsoft.com/office/drawing/2014/main" id="{3CAE7745-FDE8-4430-8945-06B8DCB370D4}"/>
                </a:ext>
              </a:extLst>
            </p:cNvPr>
            <p:cNvGrpSpPr/>
            <p:nvPr/>
          </p:nvGrpSpPr>
          <p:grpSpPr>
            <a:xfrm>
              <a:off x="547652" y="6840430"/>
              <a:ext cx="4325539" cy="1451399"/>
              <a:chOff x="1200393" y="547301"/>
              <a:chExt cx="4325539" cy="1402135"/>
            </a:xfrm>
          </p:grpSpPr>
          <p:cxnSp>
            <p:nvCxnSpPr>
              <p:cNvPr id="236" name="直接连接符 235">
                <a:extLst>
                  <a:ext uri="{FF2B5EF4-FFF2-40B4-BE49-F238E27FC236}">
                    <a16:creationId xmlns:a16="http://schemas.microsoft.com/office/drawing/2014/main" id="{10553229-47D7-41F8-800F-83A274D99E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00393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直接连接符 236">
                <a:extLst>
                  <a:ext uri="{FF2B5EF4-FFF2-40B4-BE49-F238E27FC236}">
                    <a16:creationId xmlns:a16="http://schemas.microsoft.com/office/drawing/2014/main" id="{2E98314A-797C-46A0-9A52-1699B8B98E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20493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直接连接符 237">
                <a:extLst>
                  <a:ext uri="{FF2B5EF4-FFF2-40B4-BE49-F238E27FC236}">
                    <a16:creationId xmlns:a16="http://schemas.microsoft.com/office/drawing/2014/main" id="{4B4475ED-8995-4BB8-BD8E-121FA3ECA6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37895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直接连接符 238">
                <a:extLst>
                  <a:ext uri="{FF2B5EF4-FFF2-40B4-BE49-F238E27FC236}">
                    <a16:creationId xmlns:a16="http://schemas.microsoft.com/office/drawing/2014/main" id="{9F637934-4FB8-4C84-9435-30FFF2560E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58127" y="549992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直接连接符 239">
                <a:extLst>
                  <a:ext uri="{FF2B5EF4-FFF2-40B4-BE49-F238E27FC236}">
                    <a16:creationId xmlns:a16="http://schemas.microsoft.com/office/drawing/2014/main" id="{CC2B99D8-00C8-47B4-AAE3-C539FC0885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0271" y="552683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直接连接符 240">
                <a:extLst>
                  <a:ext uri="{FF2B5EF4-FFF2-40B4-BE49-F238E27FC236}">
                    <a16:creationId xmlns:a16="http://schemas.microsoft.com/office/drawing/2014/main" id="{81C86154-5AA5-4A13-BA31-39FCA9B99D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13454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直接连接符 241">
                <a:extLst>
                  <a:ext uri="{FF2B5EF4-FFF2-40B4-BE49-F238E27FC236}">
                    <a16:creationId xmlns:a16="http://schemas.microsoft.com/office/drawing/2014/main" id="{F879382F-E75B-44AC-B636-84F39F91AB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25932" y="547301"/>
                <a:ext cx="0" cy="1396753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7" name="文本框 226">
              <a:extLst>
                <a:ext uri="{FF2B5EF4-FFF2-40B4-BE49-F238E27FC236}">
                  <a16:creationId xmlns:a16="http://schemas.microsoft.com/office/drawing/2014/main" id="{F97E069E-AD03-4B6A-94B8-65AEE5776F55}"/>
                </a:ext>
              </a:extLst>
            </p:cNvPr>
            <p:cNvSpPr txBox="1"/>
            <p:nvPr/>
          </p:nvSpPr>
          <p:spPr>
            <a:xfrm>
              <a:off x="5219856" y="3846196"/>
              <a:ext cx="1900840" cy="509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Mel scale</a:t>
              </a:r>
              <a:endParaRPr lang="zh-CN" altLang="en-US" dirty="0"/>
            </a:p>
          </p:txBody>
        </p:sp>
        <p:sp>
          <p:nvSpPr>
            <p:cNvPr id="228" name="文本框 227">
              <a:extLst>
                <a:ext uri="{FF2B5EF4-FFF2-40B4-BE49-F238E27FC236}">
                  <a16:creationId xmlns:a16="http://schemas.microsoft.com/office/drawing/2014/main" id="{50E68664-2C7E-4ECC-990D-1CF6B85BD0C3}"/>
                </a:ext>
              </a:extLst>
            </p:cNvPr>
            <p:cNvSpPr txBox="1"/>
            <p:nvPr/>
          </p:nvSpPr>
          <p:spPr>
            <a:xfrm>
              <a:off x="5272651" y="6043362"/>
              <a:ext cx="2096160" cy="499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Mel scale</a:t>
              </a:r>
              <a:endParaRPr lang="zh-CN" altLang="en-US" dirty="0"/>
            </a:p>
          </p:txBody>
        </p:sp>
        <p:sp>
          <p:nvSpPr>
            <p:cNvPr id="229" name="文本框 228">
              <a:extLst>
                <a:ext uri="{FF2B5EF4-FFF2-40B4-BE49-F238E27FC236}">
                  <a16:creationId xmlns:a16="http://schemas.microsoft.com/office/drawing/2014/main" id="{89C816F0-D996-4D5D-9EA4-1A682F6FF0CA}"/>
                </a:ext>
              </a:extLst>
            </p:cNvPr>
            <p:cNvSpPr txBox="1"/>
            <p:nvPr/>
          </p:nvSpPr>
          <p:spPr>
            <a:xfrm>
              <a:off x="5295073" y="8144133"/>
              <a:ext cx="2148550" cy="499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Mel scale</a:t>
              </a:r>
              <a:endParaRPr lang="zh-CN" altLang="en-US" dirty="0"/>
            </a:p>
          </p:txBody>
        </p:sp>
        <p:cxnSp>
          <p:nvCxnSpPr>
            <p:cNvPr id="230" name="直接连接符 229">
              <a:extLst>
                <a:ext uri="{FF2B5EF4-FFF2-40B4-BE49-F238E27FC236}">
                  <a16:creationId xmlns:a16="http://schemas.microsoft.com/office/drawing/2014/main" id="{4763B0A5-37C8-4446-A816-38BAC1373903}"/>
                </a:ext>
              </a:extLst>
            </p:cNvPr>
            <p:cNvCxnSpPr>
              <a:stCxn id="231" idx="0"/>
              <a:endCxn id="231" idx="4"/>
            </p:cNvCxnSpPr>
            <p:nvPr/>
          </p:nvCxnSpPr>
          <p:spPr>
            <a:xfrm>
              <a:off x="7727864" y="6323942"/>
              <a:ext cx="0" cy="605579"/>
            </a:xfrm>
            <a:prstGeom prst="line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1" name="椭圆 230">
              <a:extLst>
                <a:ext uri="{FF2B5EF4-FFF2-40B4-BE49-F238E27FC236}">
                  <a16:creationId xmlns:a16="http://schemas.microsoft.com/office/drawing/2014/main" id="{42FBA564-8490-485E-8289-FA1B30F5DE6D}"/>
                </a:ext>
              </a:extLst>
            </p:cNvPr>
            <p:cNvSpPr/>
            <p:nvPr/>
          </p:nvSpPr>
          <p:spPr>
            <a:xfrm>
              <a:off x="7425074" y="6323942"/>
              <a:ext cx="605579" cy="60557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32" name="直接连接符 231">
              <a:extLst>
                <a:ext uri="{FF2B5EF4-FFF2-40B4-BE49-F238E27FC236}">
                  <a16:creationId xmlns:a16="http://schemas.microsoft.com/office/drawing/2014/main" id="{BBB664F1-8C8C-4FCB-A579-79D79F94A8A0}"/>
                </a:ext>
              </a:extLst>
            </p:cNvPr>
            <p:cNvCxnSpPr>
              <a:stCxn id="231" idx="0"/>
              <a:endCxn id="231" idx="4"/>
            </p:cNvCxnSpPr>
            <p:nvPr/>
          </p:nvCxnSpPr>
          <p:spPr>
            <a:xfrm>
              <a:off x="7727864" y="6323942"/>
              <a:ext cx="0" cy="605579"/>
            </a:xfrm>
            <a:prstGeom prst="line">
              <a:avLst/>
            </a:prstGeom>
            <a:ln w="25400">
              <a:solidFill>
                <a:schemeClr val="tx1">
                  <a:lumMod val="65000"/>
                  <a:lumOff val="3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接连接符 232">
              <a:extLst>
                <a:ext uri="{FF2B5EF4-FFF2-40B4-BE49-F238E27FC236}">
                  <a16:creationId xmlns:a16="http://schemas.microsoft.com/office/drawing/2014/main" id="{64B04404-79A6-4891-A241-8D3F4810F624}"/>
                </a:ext>
              </a:extLst>
            </p:cNvPr>
            <p:cNvCxnSpPr>
              <a:cxnSpLocks/>
              <a:stCxn id="231" idx="2"/>
              <a:endCxn id="231" idx="6"/>
            </p:cNvCxnSpPr>
            <p:nvPr/>
          </p:nvCxnSpPr>
          <p:spPr>
            <a:xfrm>
              <a:off x="7425074" y="6626732"/>
              <a:ext cx="605579" cy="0"/>
            </a:xfrm>
            <a:prstGeom prst="line">
              <a:avLst/>
            </a:prstGeom>
            <a:ln w="25400">
              <a:solidFill>
                <a:schemeClr val="tx1">
                  <a:lumMod val="65000"/>
                  <a:lumOff val="3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接连接符 53">
              <a:extLst>
                <a:ext uri="{FF2B5EF4-FFF2-40B4-BE49-F238E27FC236}">
                  <a16:creationId xmlns:a16="http://schemas.microsoft.com/office/drawing/2014/main" id="{51072351-F666-45FA-B5E7-E77FDAD0F7BE}"/>
                </a:ext>
              </a:extLst>
            </p:cNvPr>
            <p:cNvCxnSpPr>
              <a:cxnSpLocks/>
              <a:stCxn id="180" idx="3"/>
              <a:endCxn id="231" idx="6"/>
            </p:cNvCxnSpPr>
            <p:nvPr/>
          </p:nvCxnSpPr>
          <p:spPr>
            <a:xfrm>
              <a:off x="7150646" y="3474272"/>
              <a:ext cx="880007" cy="3152460"/>
            </a:xfrm>
            <a:prstGeom prst="curvedConnector3">
              <a:avLst>
                <a:gd name="adj1" fmla="val 175853"/>
              </a:avLst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5" name="文本框 234">
              <a:extLst>
                <a:ext uri="{FF2B5EF4-FFF2-40B4-BE49-F238E27FC236}">
                  <a16:creationId xmlns:a16="http://schemas.microsoft.com/office/drawing/2014/main" id="{18700342-DD30-4FB1-B1CC-CBED3138B8DF}"/>
                </a:ext>
              </a:extLst>
            </p:cNvPr>
            <p:cNvSpPr txBox="1"/>
            <p:nvPr/>
          </p:nvSpPr>
          <p:spPr>
            <a:xfrm>
              <a:off x="7317092" y="4568259"/>
              <a:ext cx="3029888" cy="6240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 cap="rnd">
              <a:solidFill>
                <a:schemeClr val="bg1">
                  <a:lumMod val="6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Corbel" panose="020B0503020204020204" pitchFamily="34" charset="0"/>
                  <a:cs typeface="Times New Roman" panose="02020603050405020304" pitchFamily="18" charset="0"/>
                </a:rPr>
                <a:t>Representation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7102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5AAD67-2A3A-45C9-A48E-C8261B5C2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Encoder-Decoder Network</a:t>
            </a:r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B0380CE-0B7C-4810-AF6A-3A02455C529F}"/>
              </a:ext>
            </a:extLst>
          </p:cNvPr>
          <p:cNvGrpSpPr/>
          <p:nvPr/>
        </p:nvGrpSpPr>
        <p:grpSpPr>
          <a:xfrm>
            <a:off x="621223" y="1889397"/>
            <a:ext cx="7606585" cy="4603478"/>
            <a:chOff x="-325320" y="458417"/>
            <a:chExt cx="6292470" cy="38081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310EBF9C-CF00-4328-B28D-D46D93B57323}"/>
                </a:ext>
              </a:extLst>
            </p:cNvPr>
            <p:cNvGrpSpPr/>
            <p:nvPr/>
          </p:nvGrpSpPr>
          <p:grpSpPr>
            <a:xfrm>
              <a:off x="-325320" y="458417"/>
              <a:ext cx="5846051" cy="3808180"/>
              <a:chOff x="138016" y="334163"/>
              <a:chExt cx="5846051" cy="3808180"/>
            </a:xfrm>
          </p:grpSpPr>
          <p:sp>
            <p:nvSpPr>
              <p:cNvPr id="7" name="矩形: 圆角 6">
                <a:extLst>
                  <a:ext uri="{FF2B5EF4-FFF2-40B4-BE49-F238E27FC236}">
                    <a16:creationId xmlns:a16="http://schemas.microsoft.com/office/drawing/2014/main" id="{24D571CD-DB6C-423A-B9F9-5BB99428C0A0}"/>
                  </a:ext>
                </a:extLst>
              </p:cNvPr>
              <p:cNvSpPr/>
              <p:nvPr/>
            </p:nvSpPr>
            <p:spPr>
              <a:xfrm>
                <a:off x="138016" y="334163"/>
                <a:ext cx="5575886" cy="3808180"/>
              </a:xfrm>
              <a:prstGeom prst="round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25400">
                <a:solidFill>
                  <a:schemeClr val="accent5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1" tIns="45720" rIns="91441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03DF6E4D-08D5-409A-84A4-000F3B34EC2B}"/>
                  </a:ext>
                </a:extLst>
              </p:cNvPr>
              <p:cNvGrpSpPr/>
              <p:nvPr/>
            </p:nvGrpSpPr>
            <p:grpSpPr>
              <a:xfrm>
                <a:off x="3763474" y="2224311"/>
                <a:ext cx="741774" cy="705037"/>
                <a:chOff x="2657147" y="635630"/>
                <a:chExt cx="1430759" cy="1480603"/>
              </a:xfrm>
              <a:solidFill>
                <a:srgbClr val="72A9C9"/>
              </a:solidFill>
            </p:grpSpPr>
            <p:sp>
              <p:nvSpPr>
                <p:cNvPr id="71" name="立方体 70">
                  <a:extLst>
                    <a:ext uri="{FF2B5EF4-FFF2-40B4-BE49-F238E27FC236}">
                      <a16:creationId xmlns:a16="http://schemas.microsoft.com/office/drawing/2014/main" id="{176CC4A0-2C35-4CA4-B4C1-18EE1C8C887F}"/>
                    </a:ext>
                  </a:extLst>
                </p:cNvPr>
                <p:cNvSpPr/>
                <p:nvPr/>
              </p:nvSpPr>
              <p:spPr>
                <a:xfrm>
                  <a:off x="2657147" y="635630"/>
                  <a:ext cx="1430759" cy="1480603"/>
                </a:xfrm>
                <a:prstGeom prst="cube">
                  <a:avLst/>
                </a:prstGeom>
                <a:grpFill/>
                <a:ln w="25400"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 prstMaterial="dkEdg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33"/>
                </a:p>
              </p:txBody>
            </p:sp>
            <p:cxnSp>
              <p:nvCxnSpPr>
                <p:cNvPr id="72" name="直接连接符 71">
                  <a:extLst>
                    <a:ext uri="{FF2B5EF4-FFF2-40B4-BE49-F238E27FC236}">
                      <a16:creationId xmlns:a16="http://schemas.microsoft.com/office/drawing/2014/main" id="{5E1FD9AA-90B3-46FE-AE57-F7F4EACDDF17}"/>
                    </a:ext>
                  </a:extLst>
                </p:cNvPr>
                <p:cNvCxnSpPr/>
                <p:nvPr/>
              </p:nvCxnSpPr>
              <p:spPr>
                <a:xfrm flipH="1">
                  <a:off x="2998694" y="1771039"/>
                  <a:ext cx="1089212" cy="0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直接连接符 72">
                  <a:extLst>
                    <a:ext uri="{FF2B5EF4-FFF2-40B4-BE49-F238E27FC236}">
                      <a16:creationId xmlns:a16="http://schemas.microsoft.com/office/drawing/2014/main" id="{C3FE3EBE-E384-4DE5-B24E-76AF844926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57147" y="1771039"/>
                  <a:ext cx="341547" cy="329207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直接连接符 73">
                  <a:extLst>
                    <a:ext uri="{FF2B5EF4-FFF2-40B4-BE49-F238E27FC236}">
                      <a16:creationId xmlns:a16="http://schemas.microsoft.com/office/drawing/2014/main" id="{ED463657-DB8A-4089-9446-6C75B10E321A}"/>
                    </a:ext>
                  </a:extLst>
                </p:cNvPr>
                <p:cNvCxnSpPr/>
                <p:nvPr/>
              </p:nvCxnSpPr>
              <p:spPr>
                <a:xfrm flipV="1">
                  <a:off x="3012141" y="635630"/>
                  <a:ext cx="0" cy="1121962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箭头: 右 8">
                <a:extLst>
                  <a:ext uri="{FF2B5EF4-FFF2-40B4-BE49-F238E27FC236}">
                    <a16:creationId xmlns:a16="http://schemas.microsoft.com/office/drawing/2014/main" id="{56B4F990-A12F-4B9B-9E0C-E0DF05161228}"/>
                  </a:ext>
                </a:extLst>
              </p:cNvPr>
              <p:cNvSpPr/>
              <p:nvPr/>
            </p:nvSpPr>
            <p:spPr>
              <a:xfrm>
                <a:off x="4436419" y="2429558"/>
                <a:ext cx="294159" cy="351951"/>
              </a:xfrm>
              <a:prstGeom prst="rightArrow">
                <a:avLst/>
              </a:prstGeom>
              <a:solidFill>
                <a:srgbClr val="FFFF00"/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A73279FE-A368-484B-918B-8BB6E51D6F49}"/>
                  </a:ext>
                </a:extLst>
              </p:cNvPr>
              <p:cNvGrpSpPr/>
              <p:nvPr/>
            </p:nvGrpSpPr>
            <p:grpSpPr>
              <a:xfrm>
                <a:off x="4737745" y="2207509"/>
                <a:ext cx="741774" cy="705037"/>
                <a:chOff x="2657147" y="635630"/>
                <a:chExt cx="1430759" cy="1480603"/>
              </a:xfrm>
              <a:solidFill>
                <a:srgbClr val="72A9C9"/>
              </a:solidFill>
            </p:grpSpPr>
            <p:sp>
              <p:nvSpPr>
                <p:cNvPr id="67" name="立方体 66">
                  <a:extLst>
                    <a:ext uri="{FF2B5EF4-FFF2-40B4-BE49-F238E27FC236}">
                      <a16:creationId xmlns:a16="http://schemas.microsoft.com/office/drawing/2014/main" id="{DFA34A97-EDCF-4CD1-BF90-4B673B40DE86}"/>
                    </a:ext>
                  </a:extLst>
                </p:cNvPr>
                <p:cNvSpPr/>
                <p:nvPr/>
              </p:nvSpPr>
              <p:spPr>
                <a:xfrm>
                  <a:off x="2657147" y="635630"/>
                  <a:ext cx="1430759" cy="1480603"/>
                </a:xfrm>
                <a:prstGeom prst="cube">
                  <a:avLst/>
                </a:prstGeom>
                <a:grpFill/>
                <a:ln w="25400"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 prstMaterial="dkEdg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33"/>
                </a:p>
              </p:txBody>
            </p:sp>
            <p:cxnSp>
              <p:nvCxnSpPr>
                <p:cNvPr id="68" name="直接连接符 67">
                  <a:extLst>
                    <a:ext uri="{FF2B5EF4-FFF2-40B4-BE49-F238E27FC236}">
                      <a16:creationId xmlns:a16="http://schemas.microsoft.com/office/drawing/2014/main" id="{528AD110-7390-40F5-9997-10DFF466BD2F}"/>
                    </a:ext>
                  </a:extLst>
                </p:cNvPr>
                <p:cNvCxnSpPr/>
                <p:nvPr/>
              </p:nvCxnSpPr>
              <p:spPr>
                <a:xfrm flipH="1">
                  <a:off x="2998694" y="1771039"/>
                  <a:ext cx="1089212" cy="0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直接连接符 68">
                  <a:extLst>
                    <a:ext uri="{FF2B5EF4-FFF2-40B4-BE49-F238E27FC236}">
                      <a16:creationId xmlns:a16="http://schemas.microsoft.com/office/drawing/2014/main" id="{C31E6BA6-1AE8-45F6-AF07-510FF67E3E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57147" y="1771039"/>
                  <a:ext cx="341547" cy="329207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直接连接符 69">
                  <a:extLst>
                    <a:ext uri="{FF2B5EF4-FFF2-40B4-BE49-F238E27FC236}">
                      <a16:creationId xmlns:a16="http://schemas.microsoft.com/office/drawing/2014/main" id="{85390EB2-A54D-4823-8B46-990C1C2AD5D6}"/>
                    </a:ext>
                  </a:extLst>
                </p:cNvPr>
                <p:cNvCxnSpPr/>
                <p:nvPr/>
              </p:nvCxnSpPr>
              <p:spPr>
                <a:xfrm flipV="1">
                  <a:off x="3012141" y="635630"/>
                  <a:ext cx="0" cy="1121962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23E9A311-387B-4B57-A8A6-1D3120F07890}"/>
                  </a:ext>
                </a:extLst>
              </p:cNvPr>
              <p:cNvGrpSpPr/>
              <p:nvPr/>
            </p:nvGrpSpPr>
            <p:grpSpPr>
              <a:xfrm>
                <a:off x="3916608" y="3751996"/>
                <a:ext cx="266739" cy="253530"/>
                <a:chOff x="2657147" y="635630"/>
                <a:chExt cx="1430759" cy="1480603"/>
              </a:xfrm>
              <a:solidFill>
                <a:srgbClr val="72A9C9"/>
              </a:solidFill>
            </p:grpSpPr>
            <p:sp>
              <p:nvSpPr>
                <p:cNvPr id="63" name="立方体 62">
                  <a:extLst>
                    <a:ext uri="{FF2B5EF4-FFF2-40B4-BE49-F238E27FC236}">
                      <a16:creationId xmlns:a16="http://schemas.microsoft.com/office/drawing/2014/main" id="{22ACB05C-1E73-49B4-B3E4-E45E28ADE077}"/>
                    </a:ext>
                  </a:extLst>
                </p:cNvPr>
                <p:cNvSpPr/>
                <p:nvPr/>
              </p:nvSpPr>
              <p:spPr>
                <a:xfrm>
                  <a:off x="2657147" y="635630"/>
                  <a:ext cx="1430759" cy="1480603"/>
                </a:xfrm>
                <a:prstGeom prst="cube">
                  <a:avLst/>
                </a:prstGeom>
                <a:grpFill/>
                <a:ln w="25400"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 prstMaterial="dkEdg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33"/>
                </a:p>
              </p:txBody>
            </p:sp>
            <p:cxnSp>
              <p:nvCxnSpPr>
                <p:cNvPr id="64" name="直接连接符 63">
                  <a:extLst>
                    <a:ext uri="{FF2B5EF4-FFF2-40B4-BE49-F238E27FC236}">
                      <a16:creationId xmlns:a16="http://schemas.microsoft.com/office/drawing/2014/main" id="{FA8AEF77-D919-4441-897A-0F8702DE67F6}"/>
                    </a:ext>
                  </a:extLst>
                </p:cNvPr>
                <p:cNvCxnSpPr/>
                <p:nvPr/>
              </p:nvCxnSpPr>
              <p:spPr>
                <a:xfrm flipH="1">
                  <a:off x="2998694" y="1771039"/>
                  <a:ext cx="1089212" cy="0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直接连接符 64">
                  <a:extLst>
                    <a:ext uri="{FF2B5EF4-FFF2-40B4-BE49-F238E27FC236}">
                      <a16:creationId xmlns:a16="http://schemas.microsoft.com/office/drawing/2014/main" id="{C75B4B21-37BC-4E45-A5FE-2FF0DE936D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57147" y="1771039"/>
                  <a:ext cx="341547" cy="329207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直接连接符 65">
                  <a:extLst>
                    <a:ext uri="{FF2B5EF4-FFF2-40B4-BE49-F238E27FC236}">
                      <a16:creationId xmlns:a16="http://schemas.microsoft.com/office/drawing/2014/main" id="{E737DA03-66D4-4DF2-87E7-DCACDF70B8A7}"/>
                    </a:ext>
                  </a:extLst>
                </p:cNvPr>
                <p:cNvCxnSpPr/>
                <p:nvPr/>
              </p:nvCxnSpPr>
              <p:spPr>
                <a:xfrm flipV="1">
                  <a:off x="3012141" y="635630"/>
                  <a:ext cx="0" cy="1121962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8640F744-71CA-47DA-A7A8-25BE4762C0D0}"/>
                  </a:ext>
                </a:extLst>
              </p:cNvPr>
              <p:cNvGrpSpPr/>
              <p:nvPr/>
            </p:nvGrpSpPr>
            <p:grpSpPr>
              <a:xfrm>
                <a:off x="1936097" y="3119038"/>
                <a:ext cx="439253" cy="417497"/>
                <a:chOff x="2657147" y="635630"/>
                <a:chExt cx="1430759" cy="1480603"/>
              </a:xfrm>
              <a:solidFill>
                <a:srgbClr val="72A9C9"/>
              </a:solidFill>
            </p:grpSpPr>
            <p:sp>
              <p:nvSpPr>
                <p:cNvPr id="59" name="立方体 58">
                  <a:extLst>
                    <a:ext uri="{FF2B5EF4-FFF2-40B4-BE49-F238E27FC236}">
                      <a16:creationId xmlns:a16="http://schemas.microsoft.com/office/drawing/2014/main" id="{8DD52F82-4755-4909-84C8-C3B0BCC5A934}"/>
                    </a:ext>
                  </a:extLst>
                </p:cNvPr>
                <p:cNvSpPr/>
                <p:nvPr/>
              </p:nvSpPr>
              <p:spPr>
                <a:xfrm>
                  <a:off x="2657147" y="635630"/>
                  <a:ext cx="1430759" cy="1480603"/>
                </a:xfrm>
                <a:prstGeom prst="cube">
                  <a:avLst/>
                </a:prstGeom>
                <a:grpFill/>
                <a:ln w="25400"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 prstMaterial="dkEdg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33"/>
                </a:p>
              </p:txBody>
            </p:sp>
            <p:cxnSp>
              <p:nvCxnSpPr>
                <p:cNvPr id="60" name="直接连接符 59">
                  <a:extLst>
                    <a:ext uri="{FF2B5EF4-FFF2-40B4-BE49-F238E27FC236}">
                      <a16:creationId xmlns:a16="http://schemas.microsoft.com/office/drawing/2014/main" id="{249DFA83-9237-4DF8-B757-4247AFA77CFC}"/>
                    </a:ext>
                  </a:extLst>
                </p:cNvPr>
                <p:cNvCxnSpPr/>
                <p:nvPr/>
              </p:nvCxnSpPr>
              <p:spPr>
                <a:xfrm flipH="1">
                  <a:off x="2998694" y="1771039"/>
                  <a:ext cx="1089212" cy="0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直接连接符 60">
                  <a:extLst>
                    <a:ext uri="{FF2B5EF4-FFF2-40B4-BE49-F238E27FC236}">
                      <a16:creationId xmlns:a16="http://schemas.microsoft.com/office/drawing/2014/main" id="{F2251324-09A1-463C-A5B6-4BAF283214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57147" y="1771039"/>
                  <a:ext cx="341547" cy="329207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直接连接符 61">
                  <a:extLst>
                    <a:ext uri="{FF2B5EF4-FFF2-40B4-BE49-F238E27FC236}">
                      <a16:creationId xmlns:a16="http://schemas.microsoft.com/office/drawing/2014/main" id="{335F3020-2CE5-4E19-A7DE-804A281E5F6F}"/>
                    </a:ext>
                  </a:extLst>
                </p:cNvPr>
                <p:cNvCxnSpPr/>
                <p:nvPr/>
              </p:nvCxnSpPr>
              <p:spPr>
                <a:xfrm flipV="1">
                  <a:off x="3012141" y="635630"/>
                  <a:ext cx="0" cy="1121962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CD412512-4994-43A2-B0B1-CE75C9209B10}"/>
                  </a:ext>
                </a:extLst>
              </p:cNvPr>
              <p:cNvGrpSpPr/>
              <p:nvPr/>
            </p:nvGrpSpPr>
            <p:grpSpPr>
              <a:xfrm>
                <a:off x="873334" y="2274619"/>
                <a:ext cx="741774" cy="705037"/>
                <a:chOff x="2657147" y="635630"/>
                <a:chExt cx="1430759" cy="1480603"/>
              </a:xfrm>
              <a:solidFill>
                <a:srgbClr val="72A9C9"/>
              </a:solidFill>
            </p:grpSpPr>
            <p:sp>
              <p:nvSpPr>
                <p:cNvPr id="55" name="立方体 54">
                  <a:extLst>
                    <a:ext uri="{FF2B5EF4-FFF2-40B4-BE49-F238E27FC236}">
                      <a16:creationId xmlns:a16="http://schemas.microsoft.com/office/drawing/2014/main" id="{6A16926D-F982-47ED-B5CD-E5E98B85543F}"/>
                    </a:ext>
                  </a:extLst>
                </p:cNvPr>
                <p:cNvSpPr/>
                <p:nvPr/>
              </p:nvSpPr>
              <p:spPr>
                <a:xfrm>
                  <a:off x="2657147" y="635630"/>
                  <a:ext cx="1430759" cy="1480603"/>
                </a:xfrm>
                <a:prstGeom prst="cube">
                  <a:avLst/>
                </a:prstGeom>
                <a:grpFill/>
                <a:ln w="25400"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 prstMaterial="dkEdg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33"/>
                </a:p>
              </p:txBody>
            </p:sp>
            <p:cxnSp>
              <p:nvCxnSpPr>
                <p:cNvPr id="56" name="直接连接符 55">
                  <a:extLst>
                    <a:ext uri="{FF2B5EF4-FFF2-40B4-BE49-F238E27FC236}">
                      <a16:creationId xmlns:a16="http://schemas.microsoft.com/office/drawing/2014/main" id="{5F9FAA2D-D573-4F52-9380-CFEF7E67F0FE}"/>
                    </a:ext>
                  </a:extLst>
                </p:cNvPr>
                <p:cNvCxnSpPr/>
                <p:nvPr/>
              </p:nvCxnSpPr>
              <p:spPr>
                <a:xfrm flipH="1">
                  <a:off x="2998694" y="1771039"/>
                  <a:ext cx="1089212" cy="0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接连接符 56">
                  <a:extLst>
                    <a:ext uri="{FF2B5EF4-FFF2-40B4-BE49-F238E27FC236}">
                      <a16:creationId xmlns:a16="http://schemas.microsoft.com/office/drawing/2014/main" id="{325D3D25-6CD1-4F64-A2CE-7DAC6C7F3C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57147" y="1771039"/>
                  <a:ext cx="341547" cy="329207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接连接符 57">
                  <a:extLst>
                    <a:ext uri="{FF2B5EF4-FFF2-40B4-BE49-F238E27FC236}">
                      <a16:creationId xmlns:a16="http://schemas.microsoft.com/office/drawing/2014/main" id="{42995E95-AD1A-4780-A694-42D7ED8B2234}"/>
                    </a:ext>
                  </a:extLst>
                </p:cNvPr>
                <p:cNvCxnSpPr/>
                <p:nvPr/>
              </p:nvCxnSpPr>
              <p:spPr>
                <a:xfrm flipV="1">
                  <a:off x="3012141" y="635630"/>
                  <a:ext cx="0" cy="1121962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39CDBD48-DF11-4391-B571-EA5E2D496196}"/>
                  </a:ext>
                </a:extLst>
              </p:cNvPr>
              <p:cNvSpPr txBox="1"/>
              <p:nvPr/>
            </p:nvSpPr>
            <p:spPr>
              <a:xfrm>
                <a:off x="537251" y="357855"/>
                <a:ext cx="29897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>
                    <a:latin typeface="Helvetica" panose="020B0604020202020204" pitchFamily="34" charset="0"/>
                    <a:cs typeface="Helvetica" panose="020B0604020202020204" pitchFamily="34" charset="0"/>
                  </a:rPr>
                  <a:t>Voxelized</a:t>
                </a:r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model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" name="箭头: 右 14">
                <a:extLst>
                  <a:ext uri="{FF2B5EF4-FFF2-40B4-BE49-F238E27FC236}">
                    <a16:creationId xmlns:a16="http://schemas.microsoft.com/office/drawing/2014/main" id="{B1263B4D-D2D6-407A-AD25-EA04082091C9}"/>
                  </a:ext>
                </a:extLst>
              </p:cNvPr>
              <p:cNvSpPr/>
              <p:nvPr/>
            </p:nvSpPr>
            <p:spPr>
              <a:xfrm>
                <a:off x="1568680" y="2495502"/>
                <a:ext cx="293408" cy="251060"/>
              </a:xfrm>
              <a:prstGeom prst="rightArrow">
                <a:avLst>
                  <a:gd name="adj1" fmla="val 50000"/>
                  <a:gd name="adj2" fmla="val 7550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6" name="箭头: 下 15">
                <a:extLst>
                  <a:ext uri="{FF2B5EF4-FFF2-40B4-BE49-F238E27FC236}">
                    <a16:creationId xmlns:a16="http://schemas.microsoft.com/office/drawing/2014/main" id="{8759E12F-5002-4F59-B61D-287A59A81529}"/>
                  </a:ext>
                </a:extLst>
              </p:cNvPr>
              <p:cNvSpPr/>
              <p:nvPr/>
            </p:nvSpPr>
            <p:spPr>
              <a:xfrm>
                <a:off x="1140210" y="2003480"/>
                <a:ext cx="255542" cy="369441"/>
              </a:xfrm>
              <a:prstGeom prst="down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C4179453-10A9-4E42-B9CA-8DFF261F85C6}"/>
                  </a:ext>
                </a:extLst>
              </p:cNvPr>
              <p:cNvGrpSpPr/>
              <p:nvPr/>
            </p:nvGrpSpPr>
            <p:grpSpPr>
              <a:xfrm>
                <a:off x="618912" y="746415"/>
                <a:ext cx="1423266" cy="1352774"/>
                <a:chOff x="2976679" y="635632"/>
                <a:chExt cx="1602815" cy="1480604"/>
              </a:xfrm>
              <a:solidFill>
                <a:srgbClr val="72A9C9"/>
              </a:solidFill>
            </p:grpSpPr>
            <p:sp>
              <p:nvSpPr>
                <p:cNvPr id="51" name="立方体 50">
                  <a:extLst>
                    <a:ext uri="{FF2B5EF4-FFF2-40B4-BE49-F238E27FC236}">
                      <a16:creationId xmlns:a16="http://schemas.microsoft.com/office/drawing/2014/main" id="{49E68754-391D-47D1-BB79-C27C5B10F08E}"/>
                    </a:ext>
                  </a:extLst>
                </p:cNvPr>
                <p:cNvSpPr/>
                <p:nvPr/>
              </p:nvSpPr>
              <p:spPr>
                <a:xfrm>
                  <a:off x="2976679" y="635632"/>
                  <a:ext cx="1602814" cy="1480604"/>
                </a:xfrm>
                <a:prstGeom prst="cube">
                  <a:avLst/>
                </a:prstGeom>
                <a:grpFill/>
                <a:ln w="25400"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 prstMaterial="dkEdg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33"/>
                </a:p>
              </p:txBody>
            </p:sp>
            <p:cxnSp>
              <p:nvCxnSpPr>
                <p:cNvPr id="52" name="直接连接符 51">
                  <a:extLst>
                    <a:ext uri="{FF2B5EF4-FFF2-40B4-BE49-F238E27FC236}">
                      <a16:creationId xmlns:a16="http://schemas.microsoft.com/office/drawing/2014/main" id="{64AF8E9C-DCF5-42FD-87B3-C62CA1CF5C06}"/>
                    </a:ext>
                  </a:extLst>
                </p:cNvPr>
                <p:cNvCxnSpPr/>
                <p:nvPr/>
              </p:nvCxnSpPr>
              <p:spPr>
                <a:xfrm flipH="1">
                  <a:off x="3359300" y="1771039"/>
                  <a:ext cx="1220194" cy="0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接连接符 52">
                  <a:extLst>
                    <a:ext uri="{FF2B5EF4-FFF2-40B4-BE49-F238E27FC236}">
                      <a16:creationId xmlns:a16="http://schemas.microsoft.com/office/drawing/2014/main" id="{08E9296F-AE88-4A58-B52B-81F8B62E64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976680" y="1771039"/>
                  <a:ext cx="382619" cy="329207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接连接符 53">
                  <a:extLst>
                    <a:ext uri="{FF2B5EF4-FFF2-40B4-BE49-F238E27FC236}">
                      <a16:creationId xmlns:a16="http://schemas.microsoft.com/office/drawing/2014/main" id="{6D4E77C3-9141-4E74-980C-9C9E47B23062}"/>
                    </a:ext>
                  </a:extLst>
                </p:cNvPr>
                <p:cNvCxnSpPr/>
                <p:nvPr/>
              </p:nvCxnSpPr>
              <p:spPr>
                <a:xfrm flipV="1">
                  <a:off x="3359299" y="635632"/>
                  <a:ext cx="0" cy="1121962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箭头: 下 17">
                <a:extLst>
                  <a:ext uri="{FF2B5EF4-FFF2-40B4-BE49-F238E27FC236}">
                    <a16:creationId xmlns:a16="http://schemas.microsoft.com/office/drawing/2014/main" id="{B40711D6-D77D-425C-BF44-D4F368060431}"/>
                  </a:ext>
                </a:extLst>
              </p:cNvPr>
              <p:cNvSpPr/>
              <p:nvPr/>
            </p:nvSpPr>
            <p:spPr>
              <a:xfrm>
                <a:off x="2054389" y="2803054"/>
                <a:ext cx="255542" cy="369441"/>
              </a:xfrm>
              <a:prstGeom prst="down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9A3D36E4-C6B7-4E50-8FC9-539E1F6B4F5D}"/>
                  </a:ext>
                </a:extLst>
              </p:cNvPr>
              <p:cNvGrpSpPr/>
              <p:nvPr/>
            </p:nvGrpSpPr>
            <p:grpSpPr>
              <a:xfrm>
                <a:off x="1855051" y="2234615"/>
                <a:ext cx="741774" cy="705037"/>
                <a:chOff x="2657147" y="635630"/>
                <a:chExt cx="1430759" cy="1480603"/>
              </a:xfrm>
              <a:solidFill>
                <a:srgbClr val="72A9C9"/>
              </a:solidFill>
            </p:grpSpPr>
            <p:sp>
              <p:nvSpPr>
                <p:cNvPr id="47" name="立方体 46">
                  <a:extLst>
                    <a:ext uri="{FF2B5EF4-FFF2-40B4-BE49-F238E27FC236}">
                      <a16:creationId xmlns:a16="http://schemas.microsoft.com/office/drawing/2014/main" id="{E8B046ED-89D5-4DA6-98B1-561727F98E41}"/>
                    </a:ext>
                  </a:extLst>
                </p:cNvPr>
                <p:cNvSpPr/>
                <p:nvPr/>
              </p:nvSpPr>
              <p:spPr>
                <a:xfrm>
                  <a:off x="2657147" y="635630"/>
                  <a:ext cx="1430759" cy="1480603"/>
                </a:xfrm>
                <a:prstGeom prst="cube">
                  <a:avLst/>
                </a:prstGeom>
                <a:grpFill/>
                <a:ln w="25400"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 prstMaterial="dkEdg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33"/>
                </a:p>
              </p:txBody>
            </p:sp>
            <p:cxnSp>
              <p:nvCxnSpPr>
                <p:cNvPr id="48" name="直接连接符 47">
                  <a:extLst>
                    <a:ext uri="{FF2B5EF4-FFF2-40B4-BE49-F238E27FC236}">
                      <a16:creationId xmlns:a16="http://schemas.microsoft.com/office/drawing/2014/main" id="{7D646397-594C-4BAF-A36C-BA8BF595B048}"/>
                    </a:ext>
                  </a:extLst>
                </p:cNvPr>
                <p:cNvCxnSpPr/>
                <p:nvPr/>
              </p:nvCxnSpPr>
              <p:spPr>
                <a:xfrm flipH="1">
                  <a:off x="2998694" y="1771039"/>
                  <a:ext cx="1089212" cy="0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8">
                  <a:extLst>
                    <a:ext uri="{FF2B5EF4-FFF2-40B4-BE49-F238E27FC236}">
                      <a16:creationId xmlns:a16="http://schemas.microsoft.com/office/drawing/2014/main" id="{2AD685DE-2EE2-465B-9D3D-F16DFD2E72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57147" y="1771039"/>
                  <a:ext cx="341547" cy="329207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直接连接符 49">
                  <a:extLst>
                    <a:ext uri="{FF2B5EF4-FFF2-40B4-BE49-F238E27FC236}">
                      <a16:creationId xmlns:a16="http://schemas.microsoft.com/office/drawing/2014/main" id="{828BA783-7953-40B5-BE76-3FF79976202B}"/>
                    </a:ext>
                  </a:extLst>
                </p:cNvPr>
                <p:cNvCxnSpPr/>
                <p:nvPr/>
              </p:nvCxnSpPr>
              <p:spPr>
                <a:xfrm flipV="1">
                  <a:off x="3012141" y="635630"/>
                  <a:ext cx="0" cy="1121962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FB08A4DB-702E-414E-9ED0-B78D66DC9BD0}"/>
                  </a:ext>
                </a:extLst>
              </p:cNvPr>
              <p:cNvGrpSpPr/>
              <p:nvPr/>
            </p:nvGrpSpPr>
            <p:grpSpPr>
              <a:xfrm>
                <a:off x="2681027" y="3753282"/>
                <a:ext cx="266739" cy="253530"/>
                <a:chOff x="2657147" y="635630"/>
                <a:chExt cx="1430759" cy="1480603"/>
              </a:xfrm>
              <a:solidFill>
                <a:srgbClr val="72A9C9"/>
              </a:solidFill>
            </p:grpSpPr>
            <p:sp>
              <p:nvSpPr>
                <p:cNvPr id="43" name="立方体 42">
                  <a:extLst>
                    <a:ext uri="{FF2B5EF4-FFF2-40B4-BE49-F238E27FC236}">
                      <a16:creationId xmlns:a16="http://schemas.microsoft.com/office/drawing/2014/main" id="{A20A78F8-1F27-4446-946A-1B083078AB61}"/>
                    </a:ext>
                  </a:extLst>
                </p:cNvPr>
                <p:cNvSpPr/>
                <p:nvPr/>
              </p:nvSpPr>
              <p:spPr>
                <a:xfrm>
                  <a:off x="2657147" y="635630"/>
                  <a:ext cx="1430759" cy="1480603"/>
                </a:xfrm>
                <a:prstGeom prst="cube">
                  <a:avLst/>
                </a:prstGeom>
                <a:grpFill/>
                <a:ln w="25400"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 prstMaterial="dkEdg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33"/>
                </a:p>
              </p:txBody>
            </p: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FCA1AE7F-E0E0-4E48-BFEC-153F2B253AB8}"/>
                    </a:ext>
                  </a:extLst>
                </p:cNvPr>
                <p:cNvCxnSpPr/>
                <p:nvPr/>
              </p:nvCxnSpPr>
              <p:spPr>
                <a:xfrm flipH="1">
                  <a:off x="2998694" y="1771039"/>
                  <a:ext cx="1089212" cy="0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>
                  <a:extLst>
                    <a:ext uri="{FF2B5EF4-FFF2-40B4-BE49-F238E27FC236}">
                      <a16:creationId xmlns:a16="http://schemas.microsoft.com/office/drawing/2014/main" id="{7BA3CDFA-E80B-49DB-96C7-3E5A9C970C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57147" y="1771039"/>
                  <a:ext cx="341547" cy="329207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>
                  <a:extLst>
                    <a:ext uri="{FF2B5EF4-FFF2-40B4-BE49-F238E27FC236}">
                      <a16:creationId xmlns:a16="http://schemas.microsoft.com/office/drawing/2014/main" id="{C692C55B-C92B-4EEC-8031-B107877C8C2F}"/>
                    </a:ext>
                  </a:extLst>
                </p:cNvPr>
                <p:cNvCxnSpPr/>
                <p:nvPr/>
              </p:nvCxnSpPr>
              <p:spPr>
                <a:xfrm flipV="1">
                  <a:off x="3012141" y="635630"/>
                  <a:ext cx="0" cy="1121962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" name="箭头: 下 20">
                <a:extLst>
                  <a:ext uri="{FF2B5EF4-FFF2-40B4-BE49-F238E27FC236}">
                    <a16:creationId xmlns:a16="http://schemas.microsoft.com/office/drawing/2014/main" id="{BAFAF603-07B4-4D96-86CA-6415ACB5478B}"/>
                  </a:ext>
                </a:extLst>
              </p:cNvPr>
              <p:cNvSpPr/>
              <p:nvPr/>
            </p:nvSpPr>
            <p:spPr>
              <a:xfrm rot="10800000">
                <a:off x="3932728" y="3548197"/>
                <a:ext cx="230669" cy="213899"/>
              </a:xfrm>
              <a:prstGeom prst="downArrow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36BA582F-735A-4E46-B8FD-A7CD26B76E64}"/>
                  </a:ext>
                </a:extLst>
              </p:cNvPr>
              <p:cNvGrpSpPr/>
              <p:nvPr/>
            </p:nvGrpSpPr>
            <p:grpSpPr>
              <a:xfrm>
                <a:off x="3873235" y="3095310"/>
                <a:ext cx="439253" cy="417497"/>
                <a:chOff x="2657147" y="635630"/>
                <a:chExt cx="1430759" cy="1480603"/>
              </a:xfrm>
              <a:solidFill>
                <a:srgbClr val="72A9C9"/>
              </a:solidFill>
            </p:grpSpPr>
            <p:sp>
              <p:nvSpPr>
                <p:cNvPr id="39" name="立方体 38">
                  <a:extLst>
                    <a:ext uri="{FF2B5EF4-FFF2-40B4-BE49-F238E27FC236}">
                      <a16:creationId xmlns:a16="http://schemas.microsoft.com/office/drawing/2014/main" id="{78733FD3-A7CC-4231-9C53-4D60419068C4}"/>
                    </a:ext>
                  </a:extLst>
                </p:cNvPr>
                <p:cNvSpPr/>
                <p:nvPr/>
              </p:nvSpPr>
              <p:spPr>
                <a:xfrm>
                  <a:off x="2657147" y="635630"/>
                  <a:ext cx="1430759" cy="1480603"/>
                </a:xfrm>
                <a:prstGeom prst="cube">
                  <a:avLst/>
                </a:prstGeom>
                <a:grpFill/>
                <a:ln w="25400"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 prstMaterial="dkEdg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33"/>
                </a:p>
              </p:txBody>
            </p: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6237A26C-9385-4FC1-A122-15A07263AEB9}"/>
                    </a:ext>
                  </a:extLst>
                </p:cNvPr>
                <p:cNvCxnSpPr/>
                <p:nvPr/>
              </p:nvCxnSpPr>
              <p:spPr>
                <a:xfrm flipH="1">
                  <a:off x="2998694" y="1771039"/>
                  <a:ext cx="1089212" cy="0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8ABCE17F-470A-4E00-8171-0F3DF9540E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57147" y="1771039"/>
                  <a:ext cx="341547" cy="329207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56154C15-4E33-4C53-8FA3-674CFED21F2A}"/>
                    </a:ext>
                  </a:extLst>
                </p:cNvPr>
                <p:cNvCxnSpPr/>
                <p:nvPr/>
              </p:nvCxnSpPr>
              <p:spPr>
                <a:xfrm flipV="1">
                  <a:off x="3012141" y="635630"/>
                  <a:ext cx="0" cy="1121962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箭头: 右 22">
                <a:extLst>
                  <a:ext uri="{FF2B5EF4-FFF2-40B4-BE49-F238E27FC236}">
                    <a16:creationId xmlns:a16="http://schemas.microsoft.com/office/drawing/2014/main" id="{416EB043-6887-4A13-895B-1D041DA99DD7}"/>
                  </a:ext>
                </a:extLst>
              </p:cNvPr>
              <p:cNvSpPr/>
              <p:nvPr/>
            </p:nvSpPr>
            <p:spPr>
              <a:xfrm>
                <a:off x="3153725" y="3758567"/>
                <a:ext cx="616200" cy="246742"/>
              </a:xfrm>
              <a:prstGeom prst="rightArrow">
                <a:avLst>
                  <a:gd name="adj1" fmla="val 50000"/>
                  <a:gd name="adj2" fmla="val 7550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24" name="图片 23">
                <a:extLst>
                  <a:ext uri="{FF2B5EF4-FFF2-40B4-BE49-F238E27FC236}">
                    <a16:creationId xmlns:a16="http://schemas.microsoft.com/office/drawing/2014/main" id="{FA9FA8F0-9106-44A2-ACBB-B77951569C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1348" y="1113886"/>
                <a:ext cx="685745" cy="943506"/>
              </a:xfrm>
              <a:prstGeom prst="rect">
                <a:avLst/>
              </a:prstGeom>
            </p:spPr>
          </p:pic>
          <p:pic>
            <p:nvPicPr>
              <p:cNvPr id="25" name="图片 24">
                <a:extLst>
                  <a:ext uri="{FF2B5EF4-FFF2-40B4-BE49-F238E27FC236}">
                    <a16:creationId xmlns:a16="http://schemas.microsoft.com/office/drawing/2014/main" id="{71AF1C1E-914D-4764-AFCD-7665ABF42E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4879002" y="2415124"/>
                <a:ext cx="367835" cy="506098"/>
              </a:xfrm>
              <a:prstGeom prst="rect">
                <a:avLst/>
              </a:prstGeom>
            </p:spPr>
          </p:pic>
          <p:cxnSp>
            <p:nvCxnSpPr>
              <p:cNvPr id="26" name="直接箭头连接符 25">
                <a:extLst>
                  <a:ext uri="{FF2B5EF4-FFF2-40B4-BE49-F238E27FC236}">
                    <a16:creationId xmlns:a16="http://schemas.microsoft.com/office/drawing/2014/main" id="{7EFAA4F0-8F2A-40E3-B09B-B8C34D046A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71972" y="2598282"/>
                <a:ext cx="915203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prstDash val="sys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箭头连接符 26">
                <a:extLst>
                  <a:ext uri="{FF2B5EF4-FFF2-40B4-BE49-F238E27FC236}">
                    <a16:creationId xmlns:a16="http://schemas.microsoft.com/office/drawing/2014/main" id="{4BAE75D7-0475-4D23-9EA0-F499A8E257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75089" y="3303446"/>
                <a:ext cx="58838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prstDash val="sys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箭头: 下 27">
                <a:extLst>
                  <a:ext uri="{FF2B5EF4-FFF2-40B4-BE49-F238E27FC236}">
                    <a16:creationId xmlns:a16="http://schemas.microsoft.com/office/drawing/2014/main" id="{AD9A3F6A-0E9F-420F-8098-49A3C920E611}"/>
                  </a:ext>
                </a:extLst>
              </p:cNvPr>
              <p:cNvSpPr/>
              <p:nvPr/>
            </p:nvSpPr>
            <p:spPr>
              <a:xfrm>
                <a:off x="2690267" y="3408542"/>
                <a:ext cx="255542" cy="369441"/>
              </a:xfrm>
              <a:prstGeom prst="down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29" name="直接连接符 290">
                <a:extLst>
                  <a:ext uri="{FF2B5EF4-FFF2-40B4-BE49-F238E27FC236}">
                    <a16:creationId xmlns:a16="http://schemas.microsoft.com/office/drawing/2014/main" id="{7F510BC0-87DD-48C3-B64F-451B7AF5837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88294" y="2533658"/>
                <a:ext cx="795773" cy="1077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箭头: 右 29">
                <a:extLst>
                  <a:ext uri="{FF2B5EF4-FFF2-40B4-BE49-F238E27FC236}">
                    <a16:creationId xmlns:a16="http://schemas.microsoft.com/office/drawing/2014/main" id="{35CC57F7-8EF3-4CB4-93F7-B84F50414DBE}"/>
                  </a:ext>
                </a:extLst>
              </p:cNvPr>
              <p:cNvSpPr/>
              <p:nvPr/>
            </p:nvSpPr>
            <p:spPr>
              <a:xfrm>
                <a:off x="2342576" y="3203311"/>
                <a:ext cx="293408" cy="251060"/>
              </a:xfrm>
              <a:prstGeom prst="rightArrow">
                <a:avLst>
                  <a:gd name="adj1" fmla="val 50000"/>
                  <a:gd name="adj2" fmla="val 7550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1" name="箭头: 下 30">
                <a:extLst>
                  <a:ext uri="{FF2B5EF4-FFF2-40B4-BE49-F238E27FC236}">
                    <a16:creationId xmlns:a16="http://schemas.microsoft.com/office/drawing/2014/main" id="{83163700-830C-4888-BCED-17FDE93B435E}"/>
                  </a:ext>
                </a:extLst>
              </p:cNvPr>
              <p:cNvSpPr/>
              <p:nvPr/>
            </p:nvSpPr>
            <p:spPr>
              <a:xfrm rot="10800000">
                <a:off x="3968736" y="2934297"/>
                <a:ext cx="230669" cy="213899"/>
              </a:xfrm>
              <a:prstGeom prst="downArrow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A7E47CDB-7E18-4D80-80A3-5E5A91F88EAE}"/>
                  </a:ext>
                </a:extLst>
              </p:cNvPr>
              <p:cNvGrpSpPr/>
              <p:nvPr/>
            </p:nvGrpSpPr>
            <p:grpSpPr>
              <a:xfrm>
                <a:off x="2612535" y="3103596"/>
                <a:ext cx="439253" cy="417497"/>
                <a:chOff x="2657147" y="635630"/>
                <a:chExt cx="1430759" cy="1480603"/>
              </a:xfrm>
              <a:solidFill>
                <a:srgbClr val="72A9C9"/>
              </a:solidFill>
            </p:grpSpPr>
            <p:sp>
              <p:nvSpPr>
                <p:cNvPr id="35" name="立方体 34">
                  <a:extLst>
                    <a:ext uri="{FF2B5EF4-FFF2-40B4-BE49-F238E27FC236}">
                      <a16:creationId xmlns:a16="http://schemas.microsoft.com/office/drawing/2014/main" id="{65BD44F7-55EA-4118-9FD1-4621FCD2EAFD}"/>
                    </a:ext>
                  </a:extLst>
                </p:cNvPr>
                <p:cNvSpPr/>
                <p:nvPr/>
              </p:nvSpPr>
              <p:spPr>
                <a:xfrm>
                  <a:off x="2657147" y="635630"/>
                  <a:ext cx="1430759" cy="1480603"/>
                </a:xfrm>
                <a:prstGeom prst="cube">
                  <a:avLst/>
                </a:prstGeom>
                <a:grpFill/>
                <a:ln w="25400"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 prstMaterial="dkEdg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33"/>
                </a:p>
              </p:txBody>
            </p: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51583292-C831-45C6-AA28-D6D2ECB4BF13}"/>
                    </a:ext>
                  </a:extLst>
                </p:cNvPr>
                <p:cNvCxnSpPr/>
                <p:nvPr/>
              </p:nvCxnSpPr>
              <p:spPr>
                <a:xfrm flipH="1">
                  <a:off x="2998694" y="1771039"/>
                  <a:ext cx="1089212" cy="0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73EE238A-B7A3-4D3B-B8F8-379BFF8970E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57147" y="1771039"/>
                  <a:ext cx="341547" cy="329207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3A7C49F7-58FA-44CE-8BD1-69979E0ECE42}"/>
                    </a:ext>
                  </a:extLst>
                </p:cNvPr>
                <p:cNvCxnSpPr/>
                <p:nvPr/>
              </p:nvCxnSpPr>
              <p:spPr>
                <a:xfrm flipV="1">
                  <a:off x="3012141" y="635630"/>
                  <a:ext cx="0" cy="1121962"/>
                </a:xfrm>
                <a:prstGeom prst="line">
                  <a:avLst/>
                </a:prstGeom>
                <a:grpFill/>
                <a:ln w="12700">
                  <a:solidFill>
                    <a:schemeClr val="bg2">
                      <a:lumMod val="50000"/>
                    </a:schemeClr>
                  </a:solidFill>
                  <a:prstDash val="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直接箭头连接符 32">
                <a:extLst>
                  <a:ext uri="{FF2B5EF4-FFF2-40B4-BE49-F238E27FC236}">
                    <a16:creationId xmlns:a16="http://schemas.microsoft.com/office/drawing/2014/main" id="{0A1374AE-8722-4390-97CB-9EAEA5DAF6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44921" y="1771512"/>
                <a:ext cx="0" cy="765218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BABA129-89BB-45CA-B348-F503E2D93696}"/>
                </a:ext>
              </a:extLst>
            </p:cNvPr>
            <p:cNvSpPr txBox="1"/>
            <p:nvPr/>
          </p:nvSpPr>
          <p:spPr>
            <a:xfrm>
              <a:off x="4274409" y="1327023"/>
              <a:ext cx="1692741" cy="5346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Helvetica" panose="020B0604020202020204" pitchFamily="34" charset="0"/>
                  <a:cs typeface="Helvetica" panose="020B0604020202020204" pitchFamily="34" charset="0"/>
                </a:rPr>
                <a:t>Contact </a:t>
              </a:r>
            </a:p>
            <a:p>
              <a:r>
                <a:rPr lang="en-US" altLang="zh-CN" dirty="0">
                  <a:latin typeface="Helvetica" panose="020B0604020202020204" pitchFamily="34" charset="0"/>
                  <a:cs typeface="Helvetica" panose="020B0604020202020204" pitchFamily="34" charset="0"/>
                </a:rPr>
                <a:t>Position</a:t>
              </a:r>
              <a:endParaRPr lang="zh-CN" altLang="en-US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76" name="矩形 75">
            <a:extLst>
              <a:ext uri="{FF2B5EF4-FFF2-40B4-BE49-F238E27FC236}">
                <a16:creationId xmlns:a16="http://schemas.microsoft.com/office/drawing/2014/main" id="{C6F6F35C-03F0-4A9E-A686-74412494B92B}"/>
              </a:ext>
            </a:extLst>
          </p:cNvPr>
          <p:cNvSpPr/>
          <p:nvPr/>
        </p:nvSpPr>
        <p:spPr>
          <a:xfrm>
            <a:off x="7602302" y="4242339"/>
            <a:ext cx="11769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Corbel" panose="020B0503020204020204" pitchFamily="34" charset="0"/>
                <a:cs typeface="Times New Roman" panose="02020603050405020304" pitchFamily="18" charset="0"/>
              </a:rPr>
              <a:t>Compact</a:t>
            </a:r>
          </a:p>
          <a:p>
            <a:pPr algn="ctr"/>
            <a:r>
              <a:rPr lang="en-US" altLang="zh-CN" b="1" dirty="0">
                <a:latin typeface="Corbel" panose="020B0503020204020204" pitchFamily="34" charset="0"/>
                <a:cs typeface="Times New Roman" panose="02020603050405020304" pitchFamily="18" charset="0"/>
              </a:rPr>
              <a:t>Modes</a:t>
            </a:r>
            <a:endParaRPr lang="zh-CN" altLang="en-US" b="1" dirty="0">
              <a:latin typeface="Corbel" panose="020B0503020204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ED6EABAD-518E-42BF-A77A-8CA5D6CE5BC6}"/>
              </a:ext>
            </a:extLst>
          </p:cNvPr>
          <p:cNvCxnSpPr/>
          <p:nvPr/>
        </p:nvCxnSpPr>
        <p:spPr>
          <a:xfrm>
            <a:off x="8904300" y="4548233"/>
            <a:ext cx="124202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文本框 80">
            <a:extLst>
              <a:ext uri="{FF2B5EF4-FFF2-40B4-BE49-F238E27FC236}">
                <a16:creationId xmlns:a16="http://schemas.microsoft.com/office/drawing/2014/main" id="{5B15E6D2-2E49-4E34-A95D-AFBE3D639E9A}"/>
              </a:ext>
            </a:extLst>
          </p:cNvPr>
          <p:cNvSpPr txBox="1"/>
          <p:nvPr/>
        </p:nvSpPr>
        <p:spPr>
          <a:xfrm>
            <a:off x="8751436" y="4070829"/>
            <a:ext cx="1795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Post-processing</a:t>
            </a:r>
            <a:endParaRPr lang="zh-CN" altLang="en-US" dirty="0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AFE367A8-5A56-446D-B2CB-256BBAC070DE}"/>
              </a:ext>
            </a:extLst>
          </p:cNvPr>
          <p:cNvSpPr/>
          <p:nvPr/>
        </p:nvSpPr>
        <p:spPr>
          <a:xfrm>
            <a:off x="10415331" y="4284522"/>
            <a:ext cx="11769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Corbel" panose="020B0503020204020204" pitchFamily="34" charset="0"/>
                <a:cs typeface="Times New Roman" panose="02020603050405020304" pitchFamily="18" charset="0"/>
              </a:rPr>
              <a:t>Output</a:t>
            </a:r>
            <a:endParaRPr lang="zh-CN" altLang="en-US" b="1" dirty="0">
              <a:latin typeface="Corbel" panose="020B05030202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02001078-BC9C-493E-8A57-FFC99E0BFA69}"/>
              </a:ext>
            </a:extLst>
          </p:cNvPr>
          <p:cNvSpPr/>
          <p:nvPr/>
        </p:nvSpPr>
        <p:spPr>
          <a:xfrm>
            <a:off x="8190782" y="3376699"/>
            <a:ext cx="38138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[</a:t>
            </a:r>
            <a:r>
              <a:rPr lang="zh-CN" altLang="en-US" dirty="0"/>
              <a:t>Zheng, C., James, D. 2010</a:t>
            </a:r>
            <a:r>
              <a:rPr lang="en-US" altLang="zh-CN" dirty="0"/>
              <a:t>] </a:t>
            </a:r>
          </a:p>
          <a:p>
            <a:r>
              <a:rPr lang="en-US" altLang="zh-CN" dirty="0"/>
              <a:t>[Ren, Z., Yeh, H., and Lin, M. C. 2012]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9264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132</Words>
  <Application>Microsoft Office PowerPoint</Application>
  <PresentationFormat>宽屏</PresentationFormat>
  <Paragraphs>56</Paragraphs>
  <Slides>18</Slides>
  <Notes>0</Notes>
  <HiddenSlides>0</HiddenSlides>
  <MMClips>7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等线</vt:lpstr>
      <vt:lpstr>等线 Light</vt:lpstr>
      <vt:lpstr>Arial</vt:lpstr>
      <vt:lpstr>Corbel</vt:lpstr>
      <vt:lpstr>Helvetica</vt:lpstr>
      <vt:lpstr>Times New Roman</vt:lpstr>
      <vt:lpstr>Office 主题​​</vt:lpstr>
      <vt:lpstr>PowerPoint 演示文稿</vt:lpstr>
      <vt:lpstr>Background</vt:lpstr>
      <vt:lpstr>Modal Synthesis</vt:lpstr>
      <vt:lpstr>Limitations of Modal Synthesis</vt:lpstr>
      <vt:lpstr>Our Work</vt:lpstr>
      <vt:lpstr>Our Solution</vt:lpstr>
      <vt:lpstr>Deep-Modal</vt:lpstr>
      <vt:lpstr>PowerPoint 演示文稿</vt:lpstr>
      <vt:lpstr>Encoder-Decoder Network</vt:lpstr>
      <vt:lpstr>Evaluation</vt:lpstr>
      <vt:lpstr>Comparison 1</vt:lpstr>
      <vt:lpstr>Comparison 2</vt:lpstr>
      <vt:lpstr>Comparison 1</vt:lpstr>
      <vt:lpstr>User Study</vt:lpstr>
      <vt:lpstr>A Fractured Scene</vt:lpstr>
      <vt:lpstr>Conclusion</vt:lpstr>
      <vt:lpstr>Limitation and Future Work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jin xutong</dc:creator>
  <cp:lastModifiedBy>xutong jin</cp:lastModifiedBy>
  <cp:revision>26</cp:revision>
  <dcterms:created xsi:type="dcterms:W3CDTF">2020-09-11T01:59:50Z</dcterms:created>
  <dcterms:modified xsi:type="dcterms:W3CDTF">2021-01-29T13:28:09Z</dcterms:modified>
</cp:coreProperties>
</file>

<file path=docProps/thumbnail.jpeg>
</file>